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57" r:id="rId3"/>
    <p:sldId id="258" r:id="rId4"/>
    <p:sldId id="259" r:id="rId5"/>
    <p:sldId id="260" r:id="rId6"/>
    <p:sldId id="261" r:id="rId7"/>
    <p:sldId id="263" r:id="rId8"/>
    <p:sldId id="262" r:id="rId9"/>
    <p:sldId id="264" r:id="rId10"/>
    <p:sldId id="266" r:id="rId11"/>
    <p:sldId id="269" r:id="rId12"/>
    <p:sldId id="267" r:id="rId13"/>
    <p:sldId id="270" r:id="rId14"/>
    <p:sldId id="271" r:id="rId15"/>
    <p:sldId id="272" r:id="rId16"/>
    <p:sldId id="268" r:id="rId17"/>
    <p:sldId id="273" r:id="rId18"/>
    <p:sldId id="277" r:id="rId19"/>
    <p:sldId id="278"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10" autoAdjust="0"/>
    <p:restoredTop sz="70441" autoAdjust="0"/>
  </p:normalViewPr>
  <p:slideViewPr>
    <p:cSldViewPr>
      <p:cViewPr varScale="1">
        <p:scale>
          <a:sx n="82" d="100"/>
          <a:sy n="82" d="100"/>
        </p:scale>
        <p:origin x="12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0C15B-8704-4721-AB1A-CA6034A3D5D4}" type="datetimeFigureOut">
              <a:rPr lang="en-US" smtClean="0"/>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33B17-F0FD-432A-82D6-46D65E4FD73B}" type="slidenum">
              <a:rPr lang="en-US" smtClean="0"/>
              <a:t>‹#›</a:t>
            </a:fld>
            <a:endParaRPr lang="en-US"/>
          </a:p>
        </p:txBody>
      </p:sp>
    </p:spTree>
    <p:extLst>
      <p:ext uri="{BB962C8B-B14F-4D97-AF65-F5344CB8AC3E}">
        <p14:creationId xmlns:p14="http://schemas.microsoft.com/office/powerpoint/2010/main" val="159590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33B17-F0FD-432A-82D6-46D65E4FD73B}" type="slidenum">
              <a:rPr lang="en-US" smtClean="0"/>
              <a:t>1</a:t>
            </a:fld>
            <a:endParaRPr lang="en-US"/>
          </a:p>
        </p:txBody>
      </p:sp>
    </p:spTree>
    <p:extLst>
      <p:ext uri="{BB962C8B-B14F-4D97-AF65-F5344CB8AC3E}">
        <p14:creationId xmlns:p14="http://schemas.microsoft.com/office/powerpoint/2010/main" val="36851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7BC5D3C-49B9-4161-8D2B-1C23DC8C71B2}" type="datetimeFigureOut">
              <a:rPr lang="en-US" smtClean="0"/>
              <a:t>7/15/2014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DEC217-77AF-448F-A313-DDE839F6CD79}"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5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C5D3C-49B9-4161-8D2B-1C23DC8C71B2}"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355742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C5D3C-49B9-4161-8D2B-1C23DC8C71B2}"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198217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C5D3C-49B9-4161-8D2B-1C23DC8C71B2}"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289604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C5D3C-49B9-4161-8D2B-1C23DC8C71B2}"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C217-77AF-448F-A313-DDE839F6CD79}"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2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BC5D3C-49B9-4161-8D2B-1C23DC8C71B2}"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237753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BC5D3C-49B9-4161-8D2B-1C23DC8C71B2}" type="datetimeFigureOut">
              <a:rPr lang="en-US" smtClean="0"/>
              <a:t>7/15/2014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114559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BC5D3C-49B9-4161-8D2B-1C23DC8C71B2}" type="datetimeFigureOut">
              <a:rPr lang="en-US" smtClean="0"/>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168054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C5D3C-49B9-4161-8D2B-1C23DC8C71B2}" type="datetimeFigureOut">
              <a:rPr lang="en-US" smtClean="0"/>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223666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C5D3C-49B9-4161-8D2B-1C23DC8C71B2}"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45644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C5D3C-49B9-4161-8D2B-1C23DC8C71B2}"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EC217-77AF-448F-A313-DDE839F6CD79}" type="slidenum">
              <a:rPr lang="en-US" smtClean="0"/>
              <a:t>‹#›</a:t>
            </a:fld>
            <a:endParaRPr lang="en-US"/>
          </a:p>
        </p:txBody>
      </p:sp>
    </p:spTree>
    <p:extLst>
      <p:ext uri="{BB962C8B-B14F-4D97-AF65-F5344CB8AC3E}">
        <p14:creationId xmlns:p14="http://schemas.microsoft.com/office/powerpoint/2010/main" val="120224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E7BC5D3C-49B9-4161-8D2B-1C23DC8C71B2}" type="datetimeFigureOut">
              <a:rPr lang="en-US" smtClean="0"/>
              <a:t>7/15/2014</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0BDEC217-77AF-448F-A313-DDE839F6CD79}" type="slidenum">
              <a:rPr lang="en-US" smtClean="0"/>
              <a:t>‹#›</a:t>
            </a:fld>
            <a:endParaRPr lang="en-US"/>
          </a:p>
        </p:txBody>
      </p:sp>
    </p:spTree>
    <p:extLst>
      <p:ext uri="{BB962C8B-B14F-4D97-AF65-F5344CB8AC3E}">
        <p14:creationId xmlns:p14="http://schemas.microsoft.com/office/powerpoint/2010/main" val="17430687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pyright.gov/"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commercialization@w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0000"/>
                <a:lumOff val="30000"/>
              </a:schemeClr>
            </a:gs>
            <a:gs pos="73000">
              <a:schemeClr val="accent1">
                <a:lumMod val="45000"/>
                <a:lumOff val="55000"/>
              </a:schemeClr>
            </a:gs>
            <a:gs pos="62000">
              <a:schemeClr val="tx2">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676400"/>
            <a:ext cx="8915400" cy="1752600"/>
          </a:xfrm>
        </p:spPr>
        <p:txBody>
          <a:bodyPr>
            <a:noAutofit/>
          </a:bodyPr>
          <a:lstStyle/>
          <a:p>
            <a:r>
              <a:rPr lang="en-US" sz="3600" dirty="0" smtClean="0">
                <a:solidFill>
                  <a:schemeClr val="bg1">
                    <a:lumMod val="50000"/>
                    <a:lumOff val="50000"/>
                  </a:schemeClr>
                </a:solidFill>
              </a:rPr>
              <a:t/>
            </a:r>
            <a:br>
              <a:rPr lang="en-US" sz="3600" dirty="0" smtClean="0">
                <a:solidFill>
                  <a:schemeClr val="bg1">
                    <a:lumMod val="50000"/>
                    <a:lumOff val="50000"/>
                  </a:schemeClr>
                </a:solidFill>
              </a:rPr>
            </a:br>
            <a:r>
              <a:rPr lang="en-US" sz="3600" dirty="0">
                <a:solidFill>
                  <a:schemeClr val="bg1">
                    <a:lumMod val="50000"/>
                    <a:lumOff val="50000"/>
                  </a:schemeClr>
                </a:solidFill>
              </a:rPr>
              <a:t/>
            </a:r>
            <a:br>
              <a:rPr lang="en-US" sz="3600" dirty="0">
                <a:solidFill>
                  <a:schemeClr val="bg1">
                    <a:lumMod val="50000"/>
                    <a:lumOff val="50000"/>
                  </a:schemeClr>
                </a:solidFill>
              </a:rPr>
            </a:br>
            <a:r>
              <a:rPr lang="en-US" sz="3600" dirty="0" smtClean="0">
                <a:solidFill>
                  <a:schemeClr val="bg1">
                    <a:lumMod val="50000"/>
                    <a:lumOff val="50000"/>
                  </a:schemeClr>
                </a:solidFill>
              </a:rPr>
              <a:t>Intellectual </a:t>
            </a:r>
            <a:r>
              <a:rPr lang="en-US" sz="3600" dirty="0" smtClean="0">
                <a:solidFill>
                  <a:schemeClr val="bg1">
                    <a:lumMod val="50000"/>
                    <a:lumOff val="50000"/>
                  </a:schemeClr>
                </a:solidFill>
              </a:rPr>
              <a:t>Property and Technology Transfer	</a:t>
            </a:r>
            <a:br>
              <a:rPr lang="en-US" sz="3600" dirty="0" smtClean="0">
                <a:solidFill>
                  <a:schemeClr val="bg1">
                    <a:lumMod val="50000"/>
                    <a:lumOff val="50000"/>
                  </a:schemeClr>
                </a:solidFill>
              </a:rPr>
            </a:br>
            <a:r>
              <a:rPr lang="en-US" sz="3600" dirty="0" smtClean="0">
                <a:solidFill>
                  <a:srgbClr val="920000"/>
                </a:solidFill>
              </a:rPr>
              <a:t>The What, The Why and The How</a:t>
            </a:r>
            <a:endParaRPr lang="en-US" sz="3600" dirty="0">
              <a:solidFill>
                <a:srgbClr val="920000"/>
              </a:solidFill>
            </a:endParaRPr>
          </a:p>
        </p:txBody>
      </p:sp>
      <p:sp>
        <p:nvSpPr>
          <p:cNvPr id="3" name="Subtitle 2"/>
          <p:cNvSpPr>
            <a:spLocks noGrp="1"/>
          </p:cNvSpPr>
          <p:nvPr>
            <p:ph type="subTitle" idx="1"/>
          </p:nvPr>
        </p:nvSpPr>
        <p:spPr>
          <a:xfrm>
            <a:off x="1282148" y="3962400"/>
            <a:ext cx="6575895" cy="2057400"/>
          </a:xfrm>
        </p:spPr>
        <p:txBody>
          <a:bodyPr>
            <a:normAutofit/>
          </a:bodyPr>
          <a:lstStyle/>
          <a:p>
            <a:endParaRPr lang="en-US" sz="1600" b="1" dirty="0" smtClean="0">
              <a:solidFill>
                <a:srgbClr val="920000"/>
              </a:solidFill>
            </a:endParaRPr>
          </a:p>
          <a:p>
            <a:endParaRPr lang="en-US" sz="1600" b="1" dirty="0">
              <a:solidFill>
                <a:srgbClr val="920000"/>
              </a:solidFill>
            </a:endParaRPr>
          </a:p>
          <a:p>
            <a:r>
              <a:rPr lang="en-US" sz="2000" b="1" dirty="0" smtClean="0">
                <a:solidFill>
                  <a:srgbClr val="920000"/>
                </a:solidFill>
              </a:rPr>
              <a:t>Office </a:t>
            </a:r>
            <a:r>
              <a:rPr lang="en-US" sz="2000" b="1" dirty="0" smtClean="0">
                <a:solidFill>
                  <a:srgbClr val="920000"/>
                </a:solidFill>
              </a:rPr>
              <a:t>of Commercialization</a:t>
            </a:r>
          </a:p>
          <a:p>
            <a:r>
              <a:rPr lang="en-US" sz="2000" b="1" dirty="0" smtClean="0">
                <a:solidFill>
                  <a:srgbClr val="920000"/>
                </a:solidFill>
              </a:rPr>
              <a:t>Washington State University</a:t>
            </a:r>
            <a:endParaRPr lang="en-US" sz="2000" b="1" dirty="0">
              <a:solidFill>
                <a:srgbClr val="920000"/>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24000" y="355313"/>
            <a:ext cx="3628571" cy="866667"/>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562600" y="355313"/>
            <a:ext cx="2085714" cy="1285714"/>
          </a:xfrm>
          <a:prstGeom prst="rect">
            <a:avLst/>
          </a:prstGeom>
        </p:spPr>
      </p:pic>
    </p:spTree>
    <p:extLst>
      <p:ext uri="{BB962C8B-B14F-4D97-AF65-F5344CB8AC3E}">
        <p14:creationId xmlns:p14="http://schemas.microsoft.com/office/powerpoint/2010/main" val="79482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21830"/>
            <a:ext cx="6248400" cy="352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p:txBody>
          <a:bodyPr/>
          <a:lstStyle/>
          <a:p>
            <a:pPr algn="l"/>
            <a:r>
              <a:rPr lang="en-US" dirty="0" smtClean="0">
                <a:solidFill>
                  <a:schemeClr val="accent1">
                    <a:lumMod val="50000"/>
                  </a:schemeClr>
                </a:solidFill>
              </a:rPr>
              <a:t>What is in a patent?</a:t>
            </a:r>
            <a:endParaRPr lang="en-US" dirty="0">
              <a:solidFill>
                <a:schemeClr val="accent1">
                  <a:lumMod val="50000"/>
                </a:schemeClr>
              </a:solidFill>
            </a:endParaRPr>
          </a:p>
        </p:txBody>
      </p:sp>
      <p:sp>
        <p:nvSpPr>
          <p:cNvPr id="11" name="TextBox 10"/>
          <p:cNvSpPr txBox="1"/>
          <p:nvPr/>
        </p:nvSpPr>
        <p:spPr>
          <a:xfrm>
            <a:off x="3048000" y="1820174"/>
            <a:ext cx="3278975" cy="646331"/>
          </a:xfrm>
          <a:prstGeom prst="rect">
            <a:avLst/>
          </a:prstGeom>
          <a:noFill/>
        </p:spPr>
        <p:txBody>
          <a:bodyPr wrap="none" rtlCol="0">
            <a:spAutoFit/>
          </a:bodyPr>
          <a:lstStyle/>
          <a:p>
            <a:r>
              <a:rPr lang="en-US" sz="3600" b="1" dirty="0" smtClean="0"/>
              <a:t>Important dates</a:t>
            </a:r>
          </a:p>
        </p:txBody>
      </p:sp>
      <p:cxnSp>
        <p:nvCxnSpPr>
          <p:cNvPr id="18" name="Straight Connector 17"/>
          <p:cNvCxnSpPr/>
          <p:nvPr/>
        </p:nvCxnSpPr>
        <p:spPr>
          <a:xfrm>
            <a:off x="6705600" y="3352800"/>
            <a:ext cx="838200" cy="0"/>
          </a:xfrm>
          <a:prstGeom prst="line">
            <a:avLst/>
          </a:prstGeom>
          <a:ln w="57150">
            <a:solidFill>
              <a:srgbClr val="92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8400" y="5867400"/>
            <a:ext cx="990600" cy="0"/>
          </a:xfrm>
          <a:prstGeom prst="line">
            <a:avLst/>
          </a:prstGeom>
          <a:ln w="57150">
            <a:solidFill>
              <a:srgbClr val="92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740769" y="6096000"/>
            <a:ext cx="1993565" cy="475529"/>
          </a:xfrm>
          <a:prstGeom prst="rect">
            <a:avLst/>
          </a:prstGeom>
        </p:spPr>
      </p:pic>
    </p:spTree>
    <p:extLst>
      <p:ext uri="{BB962C8B-B14F-4D97-AF65-F5344CB8AC3E}">
        <p14:creationId xmlns:p14="http://schemas.microsoft.com/office/powerpoint/2010/main" val="48879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algn="l"/>
            <a:r>
              <a:rPr lang="en-US" dirty="0" smtClean="0">
                <a:solidFill>
                  <a:schemeClr val="accent1">
                    <a:lumMod val="50000"/>
                  </a:schemeClr>
                </a:solidFill>
              </a:rPr>
              <a:t>What is in a patent?</a:t>
            </a:r>
            <a:endParaRPr lang="en-US" dirty="0">
              <a:solidFill>
                <a:schemeClr val="accent1">
                  <a:lumMod val="50000"/>
                </a:schemeClr>
              </a:solidFill>
            </a:endParaRPr>
          </a:p>
        </p:txBody>
      </p:sp>
      <p:sp>
        <p:nvSpPr>
          <p:cNvPr id="11" name="TextBox 10"/>
          <p:cNvSpPr txBox="1"/>
          <p:nvPr/>
        </p:nvSpPr>
        <p:spPr>
          <a:xfrm>
            <a:off x="1566310" y="1820174"/>
            <a:ext cx="6110840" cy="646331"/>
          </a:xfrm>
          <a:prstGeom prst="rect">
            <a:avLst/>
          </a:prstGeom>
          <a:noFill/>
        </p:spPr>
        <p:txBody>
          <a:bodyPr wrap="none" rtlCol="0">
            <a:spAutoFit/>
          </a:bodyPr>
          <a:lstStyle/>
          <a:p>
            <a:r>
              <a:rPr lang="en-US" sz="3600" b="1" dirty="0" smtClean="0"/>
              <a:t>Patents are supposed to </a:t>
            </a:r>
            <a:r>
              <a:rPr lang="en-US" sz="3600" b="1" u="sng" dirty="0" smtClean="0"/>
              <a:t>teach</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59" y="2590800"/>
            <a:ext cx="3024282"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24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What is in a patent?</a:t>
            </a:r>
            <a:endParaRPr lang="en-US" dirty="0">
              <a:solidFill>
                <a:schemeClr val="accent1">
                  <a:lumMod val="50000"/>
                </a:schemeClr>
              </a:solidFill>
            </a:endParaRPr>
          </a:p>
        </p:txBody>
      </p:sp>
      <p:sp>
        <p:nvSpPr>
          <p:cNvPr id="10" name="TextBox 9"/>
          <p:cNvSpPr txBox="1"/>
          <p:nvPr/>
        </p:nvSpPr>
        <p:spPr>
          <a:xfrm>
            <a:off x="1502054" y="1820173"/>
            <a:ext cx="6659002" cy="646331"/>
          </a:xfrm>
          <a:prstGeom prst="rect">
            <a:avLst/>
          </a:prstGeom>
          <a:noFill/>
        </p:spPr>
        <p:txBody>
          <a:bodyPr wrap="none" rtlCol="0">
            <a:spAutoFit/>
          </a:bodyPr>
          <a:lstStyle/>
          <a:p>
            <a:r>
              <a:rPr lang="en-US" sz="3600" b="1" dirty="0" smtClean="0"/>
              <a:t>Claims are the heart of the patent</a:t>
            </a: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293"/>
          <a:stretch/>
        </p:blipFill>
        <p:spPr bwMode="auto">
          <a:xfrm>
            <a:off x="2514602" y="2374964"/>
            <a:ext cx="4114798" cy="365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9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accent1">
                    <a:lumMod val="50000"/>
                  </a:schemeClr>
                </a:solidFill>
              </a:rPr>
              <a:t>IP protection and Tech transfer is Important….Why?</a:t>
            </a:r>
            <a:endParaRPr lang="en-US" dirty="0">
              <a:solidFill>
                <a:schemeClr val="accent1">
                  <a:lumMod val="50000"/>
                </a:schemeClr>
              </a:solidFill>
            </a:endParaRPr>
          </a:p>
        </p:txBody>
      </p:sp>
      <p:sp>
        <p:nvSpPr>
          <p:cNvPr id="3" name="TextBox 2"/>
          <p:cNvSpPr txBox="1"/>
          <p:nvPr/>
        </p:nvSpPr>
        <p:spPr>
          <a:xfrm>
            <a:off x="514350" y="2066925"/>
            <a:ext cx="7715250" cy="2739211"/>
          </a:xfrm>
          <a:prstGeom prst="rect">
            <a:avLst/>
          </a:prstGeom>
          <a:noFill/>
        </p:spPr>
        <p:txBody>
          <a:bodyPr wrap="square" rtlCol="0">
            <a:spAutoFit/>
          </a:bodyPr>
          <a:lstStyle/>
          <a:p>
            <a:pPr marL="285750" indent="-285750">
              <a:buFont typeface="Arial" pitchFamily="34" charset="0"/>
              <a:buChar char="•"/>
            </a:pPr>
            <a:r>
              <a:rPr lang="en-US" sz="2800" b="1" dirty="0" smtClean="0"/>
              <a:t>PHILOSOPHICAL</a:t>
            </a:r>
          </a:p>
          <a:p>
            <a:r>
              <a:rPr lang="en-US" sz="2400" dirty="0" smtClean="0"/>
              <a:t>Enables research to directly benefit the public</a:t>
            </a:r>
          </a:p>
          <a:p>
            <a:endParaRPr lang="en-US" sz="2400" dirty="0"/>
          </a:p>
          <a:p>
            <a:r>
              <a:rPr lang="en-US" sz="2400" dirty="0" smtClean="0"/>
              <a:t>Past 30 years-</a:t>
            </a:r>
          </a:p>
          <a:p>
            <a:r>
              <a:rPr lang="en-US" sz="2400" dirty="0"/>
              <a:t>153 new FDA-approved drugs, vaccines, or new indications for existing drugs were discovered through research carried out in </a:t>
            </a:r>
            <a:r>
              <a:rPr lang="en-US" sz="2400" dirty="0" smtClean="0"/>
              <a:t>Public sector research institutes</a:t>
            </a:r>
            <a:endParaRPr lang="en-US" sz="2400" dirty="0"/>
          </a:p>
        </p:txBody>
      </p:sp>
      <p:pic>
        <p:nvPicPr>
          <p:cNvPr id="10" name="Picture 9"/>
          <p:cNvPicPr>
            <a:picLocks noChangeAspect="1"/>
          </p:cNvPicPr>
          <p:nvPr/>
        </p:nvPicPr>
        <p:blipFill>
          <a:blip r:embed="rId2"/>
          <a:stretch>
            <a:fillRect/>
          </a:stretch>
        </p:blipFill>
        <p:spPr>
          <a:xfrm>
            <a:off x="6705600" y="5943600"/>
            <a:ext cx="1993565" cy="475529"/>
          </a:xfrm>
          <a:prstGeom prst="rect">
            <a:avLst/>
          </a:prstGeom>
        </p:spPr>
      </p:pic>
    </p:spTree>
    <p:extLst>
      <p:ext uri="{BB962C8B-B14F-4D97-AF65-F5344CB8AC3E}">
        <p14:creationId xmlns:p14="http://schemas.microsoft.com/office/powerpoint/2010/main" val="5985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50000"/>
                  </a:schemeClr>
                </a:solidFill>
              </a:rPr>
              <a:t>IP protection and Tech transfer is Important….Why?</a:t>
            </a:r>
            <a:endParaRPr lang="en-US" dirty="0">
              <a:solidFill>
                <a:schemeClr val="accent1">
                  <a:lumMod val="50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27" y="3200400"/>
            <a:ext cx="448301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8800" y="2209800"/>
            <a:ext cx="3276600" cy="3416320"/>
          </a:xfrm>
          <a:prstGeom prst="rect">
            <a:avLst/>
          </a:prstGeom>
          <a:noFill/>
        </p:spPr>
        <p:txBody>
          <a:bodyPr wrap="square" rtlCol="0">
            <a:spAutoFit/>
          </a:bodyPr>
          <a:lstStyle/>
          <a:p>
            <a:pPr marL="285750" indent="-285750">
              <a:buFont typeface="Arial" pitchFamily="34" charset="0"/>
              <a:buChar char="•"/>
            </a:pPr>
            <a:r>
              <a:rPr lang="en-US" b="1" dirty="0" smtClean="0"/>
              <a:t>Sergey </a:t>
            </a:r>
            <a:r>
              <a:rPr lang="en-US" b="1" dirty="0" err="1" smtClean="0"/>
              <a:t>Brin</a:t>
            </a:r>
            <a:r>
              <a:rPr lang="en-US" b="1" dirty="0" smtClean="0"/>
              <a:t> and Larry Page developed search engine (basis of </a:t>
            </a:r>
            <a:r>
              <a:rPr lang="en-US" b="1" dirty="0"/>
              <a:t>G</a:t>
            </a:r>
            <a:r>
              <a:rPr lang="en-US" b="1" dirty="0" smtClean="0"/>
              <a:t>oogle)while </a:t>
            </a:r>
            <a:r>
              <a:rPr lang="en-US" b="1" dirty="0" smtClean="0"/>
              <a:t>working on a university funded project while at Stanford.</a:t>
            </a:r>
          </a:p>
          <a:p>
            <a:pPr marL="285750" indent="-285750">
              <a:buFont typeface="Arial" pitchFamily="34" charset="0"/>
              <a:buChar char="•"/>
            </a:pPr>
            <a:r>
              <a:rPr lang="en-US" b="1" dirty="0" smtClean="0"/>
              <a:t>Google pays Stanford a license fee for it’s search technology. In 2004, Stanford gained $15.6M from Google’s IPO, retained a stake valued at $140M</a:t>
            </a:r>
            <a:endParaRPr lang="en-US" b="1" dirty="0"/>
          </a:p>
        </p:txBody>
      </p:sp>
      <p:sp>
        <p:nvSpPr>
          <p:cNvPr id="4" name="TextBox 3"/>
          <p:cNvSpPr txBox="1"/>
          <p:nvPr/>
        </p:nvSpPr>
        <p:spPr>
          <a:xfrm>
            <a:off x="381000" y="1600200"/>
            <a:ext cx="2255746" cy="1231106"/>
          </a:xfrm>
          <a:prstGeom prst="rect">
            <a:avLst/>
          </a:prstGeom>
          <a:noFill/>
        </p:spPr>
        <p:txBody>
          <a:bodyPr wrap="none" rtlCol="0">
            <a:spAutoFit/>
          </a:bodyPr>
          <a:lstStyle/>
          <a:p>
            <a:pPr marL="285750" indent="-285750">
              <a:buFont typeface="Arial" pitchFamily="34" charset="0"/>
              <a:buChar char="•"/>
            </a:pPr>
            <a:endParaRPr lang="en-US" sz="2800" b="1" dirty="0" smtClean="0"/>
          </a:p>
          <a:p>
            <a:pPr marL="285750" indent="-285750">
              <a:buFont typeface="Arial" pitchFamily="34" charset="0"/>
              <a:buChar char="•"/>
            </a:pPr>
            <a:r>
              <a:rPr lang="en-US" sz="2800" b="1" dirty="0" smtClean="0"/>
              <a:t>FINANCIAL</a:t>
            </a:r>
            <a:endParaRPr lang="en-US" sz="2800" b="1" dirty="0" smtClean="0"/>
          </a:p>
          <a:p>
            <a:endParaRPr lang="en-US" dirty="0"/>
          </a:p>
        </p:txBody>
      </p:sp>
      <p:pic>
        <p:nvPicPr>
          <p:cNvPr id="5" name="Picture 4"/>
          <p:cNvPicPr>
            <a:picLocks noChangeAspect="1"/>
          </p:cNvPicPr>
          <p:nvPr/>
        </p:nvPicPr>
        <p:blipFill>
          <a:blip r:embed="rId3"/>
          <a:stretch>
            <a:fillRect/>
          </a:stretch>
        </p:blipFill>
        <p:spPr>
          <a:xfrm>
            <a:off x="6705600" y="6001471"/>
            <a:ext cx="1993565" cy="475529"/>
          </a:xfrm>
          <a:prstGeom prst="rect">
            <a:avLst/>
          </a:prstGeom>
        </p:spPr>
      </p:pic>
    </p:spTree>
    <p:extLst>
      <p:ext uri="{BB962C8B-B14F-4D97-AF65-F5344CB8AC3E}">
        <p14:creationId xmlns:p14="http://schemas.microsoft.com/office/powerpoint/2010/main" val="223350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914400"/>
          </a:xfrm>
        </p:spPr>
        <p:txBody>
          <a:bodyPr>
            <a:normAutofit fontScale="90000"/>
          </a:bodyPr>
          <a:lstStyle/>
          <a:p>
            <a:pPr algn="l"/>
            <a:r>
              <a:rPr lang="en-US" dirty="0" smtClean="0">
                <a:solidFill>
                  <a:schemeClr val="accent1">
                    <a:lumMod val="50000"/>
                  </a:schemeClr>
                </a:solidFill>
              </a:rPr>
              <a:t>IP protection and Tech transfer is Important….Why?</a:t>
            </a:r>
            <a:endParaRPr lang="en-US" dirty="0">
              <a:solidFill>
                <a:schemeClr val="accent1">
                  <a:lumMod val="50000"/>
                </a:schemeClr>
              </a:solidFill>
            </a:endParaRPr>
          </a:p>
        </p:txBody>
      </p:sp>
      <p:sp>
        <p:nvSpPr>
          <p:cNvPr id="4" name="TextBox 3"/>
          <p:cNvSpPr txBox="1"/>
          <p:nvPr/>
        </p:nvSpPr>
        <p:spPr>
          <a:xfrm>
            <a:off x="485775" y="2066925"/>
            <a:ext cx="7715250" cy="2308324"/>
          </a:xfrm>
          <a:prstGeom prst="rect">
            <a:avLst/>
          </a:prstGeom>
          <a:noFill/>
        </p:spPr>
        <p:txBody>
          <a:bodyPr wrap="square" rtlCol="0">
            <a:spAutoFit/>
          </a:bodyPr>
          <a:lstStyle/>
          <a:p>
            <a:pPr marL="800100" lvl="1" indent="-342900">
              <a:buFont typeface="Arial" pitchFamily="34" charset="0"/>
              <a:buChar char="•"/>
            </a:pPr>
            <a:r>
              <a:rPr lang="en-US" sz="2400" dirty="0" smtClean="0"/>
              <a:t>Financial returns</a:t>
            </a:r>
          </a:p>
          <a:p>
            <a:pPr marL="800100" lvl="1" indent="-342900">
              <a:buFont typeface="Arial" pitchFamily="34" charset="0"/>
              <a:buChar char="•"/>
            </a:pPr>
            <a:r>
              <a:rPr lang="en-US" sz="2400" dirty="0" smtClean="0"/>
              <a:t>May lead to additional industry R&amp;D funding for inventors</a:t>
            </a:r>
          </a:p>
          <a:p>
            <a:pPr marL="800100" lvl="1" indent="-342900">
              <a:buFont typeface="Arial" pitchFamily="34" charset="0"/>
              <a:buChar char="•"/>
            </a:pPr>
            <a:r>
              <a:rPr lang="en-US" sz="2400" dirty="0" smtClean="0"/>
              <a:t>May lead to consulting work with licensees.</a:t>
            </a:r>
          </a:p>
          <a:p>
            <a:pPr marL="800100" lvl="1" indent="-342900">
              <a:buFont typeface="Arial" pitchFamily="34" charset="0"/>
              <a:buChar char="•"/>
            </a:pPr>
            <a:r>
              <a:rPr lang="en-US" sz="2400" dirty="0" smtClean="0"/>
              <a:t>May lead to employment for inventors- alumni students can be employed by licensee</a:t>
            </a:r>
            <a:endParaRPr lang="en-US" sz="2400" dirty="0"/>
          </a:p>
        </p:txBody>
      </p:sp>
      <p:sp>
        <p:nvSpPr>
          <p:cNvPr id="5" name="TextBox 4"/>
          <p:cNvSpPr txBox="1"/>
          <p:nvPr/>
        </p:nvSpPr>
        <p:spPr>
          <a:xfrm>
            <a:off x="381000" y="1600200"/>
            <a:ext cx="3276600" cy="1908215"/>
          </a:xfrm>
          <a:prstGeom prst="rect">
            <a:avLst/>
          </a:prstGeom>
          <a:noFill/>
        </p:spPr>
        <p:txBody>
          <a:bodyPr wrap="square" rtlCol="0">
            <a:spAutoFit/>
          </a:bodyPr>
          <a:lstStyle/>
          <a:p>
            <a:pPr marL="285750" indent="-285750">
              <a:buFont typeface="Arial" pitchFamily="34" charset="0"/>
              <a:buChar char="•"/>
            </a:pPr>
            <a:r>
              <a:rPr lang="en-US" sz="2800" b="1" dirty="0" smtClean="0"/>
              <a:t>PERSONAL</a:t>
            </a:r>
          </a:p>
          <a:p>
            <a:endParaRPr lang="en-US" dirty="0" smtClean="0"/>
          </a:p>
          <a:p>
            <a:endParaRPr lang="en-US" dirty="0"/>
          </a:p>
          <a:p>
            <a:endParaRPr lang="en-US" dirty="0" smtClean="0"/>
          </a:p>
          <a:p>
            <a:endParaRPr lang="en-US" dirty="0"/>
          </a:p>
          <a:p>
            <a:endParaRPr lang="en-US" dirty="0"/>
          </a:p>
        </p:txBody>
      </p:sp>
      <p:pic>
        <p:nvPicPr>
          <p:cNvPr id="3" name="Picture 2"/>
          <p:cNvPicPr>
            <a:picLocks noChangeAspect="1"/>
          </p:cNvPicPr>
          <p:nvPr/>
        </p:nvPicPr>
        <p:blipFill>
          <a:blip r:embed="rId2"/>
          <a:stretch>
            <a:fillRect/>
          </a:stretch>
        </p:blipFill>
        <p:spPr>
          <a:xfrm>
            <a:off x="6705600" y="6096000"/>
            <a:ext cx="1993565" cy="475529"/>
          </a:xfrm>
          <a:prstGeom prst="rect">
            <a:avLst/>
          </a:prstGeom>
        </p:spPr>
      </p:pic>
    </p:spTree>
    <p:extLst>
      <p:ext uri="{BB962C8B-B14F-4D97-AF65-F5344CB8AC3E}">
        <p14:creationId xmlns:p14="http://schemas.microsoft.com/office/powerpoint/2010/main" val="28249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So you have an invention!</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smtClean="0">
                <a:solidFill>
                  <a:schemeClr val="accent1">
                    <a:lumMod val="50000"/>
                  </a:schemeClr>
                </a:solidFill>
              </a:rPr>
              <a:t>A new plant variety</a:t>
            </a:r>
          </a:p>
          <a:p>
            <a:r>
              <a:rPr lang="en-US" dirty="0" smtClean="0">
                <a:solidFill>
                  <a:schemeClr val="accent1">
                    <a:lumMod val="50000"/>
                  </a:schemeClr>
                </a:solidFill>
              </a:rPr>
              <a:t>A novel method to isolate a natural compound</a:t>
            </a:r>
          </a:p>
          <a:p>
            <a:r>
              <a:rPr lang="en-US" dirty="0" smtClean="0">
                <a:solidFill>
                  <a:schemeClr val="accent1">
                    <a:lumMod val="50000"/>
                  </a:schemeClr>
                </a:solidFill>
              </a:rPr>
              <a:t>Set of genes that encode for a useful product</a:t>
            </a:r>
          </a:p>
          <a:p>
            <a:r>
              <a:rPr lang="en-US" dirty="0" smtClean="0">
                <a:solidFill>
                  <a:schemeClr val="accent1">
                    <a:lumMod val="50000"/>
                  </a:schemeClr>
                </a:solidFill>
              </a:rPr>
              <a:t>A useful tool that increases efficiency </a:t>
            </a:r>
          </a:p>
          <a:p>
            <a:r>
              <a:rPr lang="en-US" dirty="0" smtClean="0">
                <a:solidFill>
                  <a:schemeClr val="accent1">
                    <a:lumMod val="50000"/>
                  </a:schemeClr>
                </a:solidFill>
              </a:rPr>
              <a:t>Or something you think is super cool but not sure…….</a:t>
            </a:r>
            <a:endParaRPr lang="en-US" dirty="0">
              <a:solidFill>
                <a:schemeClr val="accent1">
                  <a:lumMod val="50000"/>
                </a:schemeClr>
              </a:solidFill>
            </a:endParaRPr>
          </a:p>
        </p:txBody>
      </p:sp>
      <p:pic>
        <p:nvPicPr>
          <p:cNvPr id="10" name="Picture 9"/>
          <p:cNvPicPr>
            <a:picLocks noChangeAspect="1"/>
          </p:cNvPicPr>
          <p:nvPr/>
        </p:nvPicPr>
        <p:blipFill>
          <a:blip r:embed="rId2"/>
          <a:stretch>
            <a:fillRect/>
          </a:stretch>
        </p:blipFill>
        <p:spPr>
          <a:xfrm>
            <a:off x="6629400" y="6096000"/>
            <a:ext cx="1993565" cy="475529"/>
          </a:xfrm>
          <a:prstGeom prst="rect">
            <a:avLst/>
          </a:prstGeom>
        </p:spPr>
      </p:pic>
    </p:spTree>
    <p:extLst>
      <p:ext uri="{BB962C8B-B14F-4D97-AF65-F5344CB8AC3E}">
        <p14:creationId xmlns:p14="http://schemas.microsoft.com/office/powerpoint/2010/main" val="874640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Step 1.</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smtClean="0">
                <a:solidFill>
                  <a:schemeClr val="accent1">
                    <a:lumMod val="50000"/>
                  </a:schemeClr>
                </a:solidFill>
              </a:rPr>
              <a:t>Discuss with your PI and </a:t>
            </a:r>
            <a:r>
              <a:rPr lang="en-US" dirty="0" smtClean="0">
                <a:solidFill>
                  <a:schemeClr val="accent1">
                    <a:lumMod val="50000"/>
                  </a:schemeClr>
                </a:solidFill>
              </a:rPr>
              <a:t>determine </a:t>
            </a:r>
            <a:r>
              <a:rPr lang="en-US" dirty="0" err="1" smtClean="0">
                <a:solidFill>
                  <a:schemeClr val="accent1">
                    <a:lumMod val="50000"/>
                  </a:schemeClr>
                </a:solidFill>
              </a:rPr>
              <a:t>inventorship</a:t>
            </a:r>
            <a:endParaRPr lang="en-US" dirty="0" smtClean="0">
              <a:solidFill>
                <a:schemeClr val="accent1">
                  <a:lumMod val="50000"/>
                </a:schemeClr>
              </a:solidFill>
            </a:endParaRPr>
          </a:p>
          <a:p>
            <a:pPr marL="0" indent="0">
              <a:buNone/>
            </a:pPr>
            <a:endParaRPr lang="en-US" dirty="0" smtClean="0">
              <a:solidFill>
                <a:schemeClr val="accent1">
                  <a:lumMod val="50000"/>
                </a:schemeClr>
              </a:solidFill>
            </a:endParaRPr>
          </a:p>
          <a:p>
            <a:pPr marL="457200" lvl="1" indent="0">
              <a:buNone/>
            </a:pPr>
            <a:endParaRPr lang="en-US" dirty="0"/>
          </a:p>
        </p:txBody>
      </p:sp>
    </p:spTree>
    <p:extLst>
      <p:ext uri="{BB962C8B-B14F-4D97-AF65-F5344CB8AC3E}">
        <p14:creationId xmlns:p14="http://schemas.microsoft.com/office/powerpoint/2010/main" val="683871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1">
                    <a:lumMod val="50000"/>
                  </a:schemeClr>
                </a:solidFill>
              </a:rPr>
              <a:t>Inventorship</a:t>
            </a:r>
            <a:r>
              <a:rPr lang="en-US" dirty="0" smtClean="0">
                <a:solidFill>
                  <a:schemeClr val="accent1">
                    <a:lumMod val="50000"/>
                  </a:schemeClr>
                </a:solidFill>
              </a:rPr>
              <a:t> vs. Authorship</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sz="4400" dirty="0" smtClean="0">
                <a:solidFill>
                  <a:schemeClr val="accent1">
                    <a:lumMod val="50000"/>
                  </a:schemeClr>
                </a:solidFill>
              </a:rPr>
              <a:t>Authors of papers are not necessarily inventors.</a:t>
            </a:r>
          </a:p>
          <a:p>
            <a:pPr marL="0" indent="0">
              <a:buNone/>
            </a:pPr>
            <a:r>
              <a:rPr lang="en-US" sz="4400" dirty="0" err="1" smtClean="0">
                <a:solidFill>
                  <a:schemeClr val="accent1">
                    <a:lumMod val="50000"/>
                  </a:schemeClr>
                </a:solidFill>
              </a:rPr>
              <a:t>Inventorship</a:t>
            </a:r>
            <a:r>
              <a:rPr lang="en-US" sz="4400" dirty="0" smtClean="0">
                <a:solidFill>
                  <a:schemeClr val="accent1">
                    <a:lumMod val="50000"/>
                  </a:schemeClr>
                </a:solidFill>
              </a:rPr>
              <a:t> determined by legal criteria, and based on claims.</a:t>
            </a:r>
          </a:p>
          <a:p>
            <a:pPr marL="0" indent="0">
              <a:buNone/>
            </a:pPr>
            <a:endParaRPr lang="en-US" dirty="0">
              <a:solidFill>
                <a:schemeClr val="accent1">
                  <a:lumMod val="50000"/>
                </a:schemeClr>
              </a:solidFill>
            </a:endParaRPr>
          </a:p>
          <a:p>
            <a:pPr marL="0" indent="0">
              <a:buNone/>
            </a:pPr>
            <a:r>
              <a:rPr lang="en-US" dirty="0" smtClean="0">
                <a:solidFill>
                  <a:schemeClr val="accent1">
                    <a:lumMod val="50000"/>
                  </a:schemeClr>
                </a:solidFill>
              </a:rPr>
              <a:t> Example: </a:t>
            </a:r>
          </a:p>
          <a:p>
            <a:pPr marL="0" indent="0">
              <a:buNone/>
            </a:pPr>
            <a:r>
              <a:rPr lang="en-US" dirty="0" smtClean="0">
                <a:solidFill>
                  <a:schemeClr val="accent1">
                    <a:lumMod val="50000"/>
                  </a:schemeClr>
                </a:solidFill>
              </a:rPr>
              <a:t>A designs a novel semiconductor device, B grows &amp;</a:t>
            </a:r>
          </a:p>
          <a:p>
            <a:pPr marL="0" indent="0">
              <a:buNone/>
            </a:pPr>
            <a:r>
              <a:rPr lang="en-US" dirty="0" smtClean="0">
                <a:solidFill>
                  <a:schemeClr val="accent1">
                    <a:lumMod val="50000"/>
                  </a:schemeClr>
                </a:solidFill>
              </a:rPr>
              <a:t>fabricates the device &amp; C measures the device.</a:t>
            </a:r>
          </a:p>
          <a:p>
            <a:pPr marL="0" indent="0">
              <a:buNone/>
            </a:pPr>
            <a:r>
              <a:rPr lang="en-US" dirty="0" smtClean="0">
                <a:solidFill>
                  <a:schemeClr val="accent1">
                    <a:lumMod val="50000"/>
                  </a:schemeClr>
                </a:solidFill>
              </a:rPr>
              <a:t>● A, B, C write a paper on a novel semiconductor device.</a:t>
            </a:r>
          </a:p>
          <a:p>
            <a:pPr marL="0" indent="0">
              <a:buNone/>
            </a:pPr>
            <a:r>
              <a:rPr lang="en-US" dirty="0" smtClean="0">
                <a:solidFill>
                  <a:schemeClr val="accent1">
                    <a:lumMod val="50000"/>
                  </a:schemeClr>
                </a:solidFill>
              </a:rPr>
              <a:t>● Assume the device design is patentable.</a:t>
            </a:r>
          </a:p>
          <a:p>
            <a:pPr marL="0" indent="0">
              <a:buNone/>
            </a:pPr>
            <a:r>
              <a:rPr lang="en-US" dirty="0" smtClean="0">
                <a:solidFill>
                  <a:schemeClr val="accent1">
                    <a:lumMod val="50000"/>
                  </a:schemeClr>
                </a:solidFill>
              </a:rPr>
              <a:t>● A is an inventor AND an author.</a:t>
            </a:r>
          </a:p>
          <a:p>
            <a:pPr marL="0" indent="0">
              <a:buNone/>
            </a:pPr>
            <a:r>
              <a:rPr lang="en-US" dirty="0" smtClean="0">
                <a:solidFill>
                  <a:schemeClr val="accent1">
                    <a:lumMod val="50000"/>
                  </a:schemeClr>
                </a:solidFill>
              </a:rPr>
              <a:t>● B &amp; C are only inventors if somehow they contribute to the design.</a:t>
            </a:r>
          </a:p>
          <a:p>
            <a:pPr marL="0" indent="0">
              <a:buNone/>
            </a:pPr>
            <a:r>
              <a:rPr lang="en-US" dirty="0" smtClean="0">
                <a:solidFill>
                  <a:schemeClr val="accent1">
                    <a:lumMod val="50000"/>
                  </a:schemeClr>
                </a:solidFill>
              </a:rPr>
              <a:t>● If B determines a new set of growth conditions are required to</a:t>
            </a:r>
          </a:p>
          <a:p>
            <a:pPr marL="0" indent="0">
              <a:buNone/>
            </a:pPr>
            <a:r>
              <a:rPr lang="en-US" dirty="0" smtClean="0">
                <a:solidFill>
                  <a:schemeClr val="accent1">
                    <a:lumMod val="50000"/>
                  </a:schemeClr>
                </a:solidFill>
              </a:rPr>
              <a:t>achieve a given structure, or modifies the design to overcome</a:t>
            </a:r>
          </a:p>
          <a:p>
            <a:pPr marL="0" indent="0">
              <a:buNone/>
            </a:pPr>
            <a:r>
              <a:rPr lang="en-US" dirty="0" smtClean="0">
                <a:solidFill>
                  <a:schemeClr val="accent1">
                    <a:lumMod val="50000"/>
                  </a:schemeClr>
                </a:solidFill>
              </a:rPr>
              <a:t>practical challenges (e.g. use a </a:t>
            </a:r>
            <a:r>
              <a:rPr lang="en-US" dirty="0" err="1" smtClean="0">
                <a:solidFill>
                  <a:schemeClr val="accent1">
                    <a:lumMod val="50000"/>
                  </a:schemeClr>
                </a:solidFill>
              </a:rPr>
              <a:t>superlattice</a:t>
            </a:r>
            <a:r>
              <a:rPr lang="en-US" dirty="0" smtClean="0">
                <a:solidFill>
                  <a:schemeClr val="accent1">
                    <a:lumMod val="50000"/>
                  </a:schemeClr>
                </a:solidFill>
              </a:rPr>
              <a:t>), this is inventive.</a:t>
            </a:r>
          </a:p>
          <a:p>
            <a:pPr marL="0" indent="0">
              <a:buNone/>
            </a:pPr>
            <a:r>
              <a:rPr lang="en-US" dirty="0" smtClean="0">
                <a:solidFill>
                  <a:schemeClr val="accent1">
                    <a:lumMod val="50000"/>
                  </a:schemeClr>
                </a:solidFill>
              </a:rPr>
              <a:t>● If, based on measurements, C suggests modifications to the</a:t>
            </a:r>
          </a:p>
          <a:p>
            <a:pPr marL="0" indent="0">
              <a:buNone/>
            </a:pPr>
            <a:r>
              <a:rPr lang="en-US" dirty="0" smtClean="0">
                <a:solidFill>
                  <a:schemeClr val="accent1">
                    <a:lumMod val="50000"/>
                  </a:schemeClr>
                </a:solidFill>
              </a:rPr>
              <a:t>design to make the device perform better, this is inventive.</a:t>
            </a:r>
            <a:endParaRPr lang="en-US" dirty="0">
              <a:solidFill>
                <a:schemeClr val="accent1">
                  <a:lumMod val="50000"/>
                </a:schemeClr>
              </a:solidFill>
            </a:endParaRPr>
          </a:p>
        </p:txBody>
      </p:sp>
    </p:spTree>
    <p:extLst>
      <p:ext uri="{BB962C8B-B14F-4D97-AF65-F5344CB8AC3E}">
        <p14:creationId xmlns:p14="http://schemas.microsoft.com/office/powerpoint/2010/main" val="3360227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accent1">
                    <a:lumMod val="50000"/>
                  </a:schemeClr>
                </a:solidFill>
              </a:rPr>
              <a:t>Step 2.</a:t>
            </a:r>
            <a:endParaRPr lang="en-US" dirty="0">
              <a:solidFill>
                <a:schemeClr val="accent1">
                  <a:lumMod val="50000"/>
                </a:schemeClr>
              </a:solidFill>
            </a:endParaRP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lumMod val="50000"/>
                  </a:schemeClr>
                </a:solidFill>
              </a:rPr>
              <a:t>Submit an invention disclosure</a:t>
            </a:r>
          </a:p>
          <a:p>
            <a:r>
              <a:rPr lang="en-US" dirty="0">
                <a:solidFill>
                  <a:schemeClr val="accent1">
                    <a:lumMod val="50000"/>
                  </a:schemeClr>
                </a:solidFill>
              </a:rPr>
              <a:t>http://commercialization.wsu.edu/Inventors/Disclose.html</a:t>
            </a:r>
            <a:endParaRPr lang="en-US" dirty="0" smtClean="0">
              <a:solidFill>
                <a:schemeClr val="accent1">
                  <a:lumMod val="50000"/>
                </a:schemeClr>
              </a:solidFill>
            </a:endParaRPr>
          </a:p>
        </p:txBody>
      </p:sp>
    </p:spTree>
    <p:extLst>
      <p:ext uri="{BB962C8B-B14F-4D97-AF65-F5344CB8AC3E}">
        <p14:creationId xmlns:p14="http://schemas.microsoft.com/office/powerpoint/2010/main" val="186948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3000">
              <a:schemeClr val="accent1">
                <a:lumMod val="45000"/>
                <a:lumOff val="55000"/>
              </a:schemeClr>
            </a:gs>
            <a:gs pos="62000">
              <a:schemeClr val="tx2">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What is Intellectual Property?</a:t>
            </a:r>
            <a:endParaRPr lang="en-US" dirty="0">
              <a:solidFill>
                <a:schemeClr val="accent1">
                  <a:lumMod val="50000"/>
                </a:schemeClr>
              </a:solidFill>
            </a:endParaRPr>
          </a:p>
        </p:txBody>
      </p:sp>
      <p:sp>
        <p:nvSpPr>
          <p:cNvPr id="3" name="Content Placeholder 2"/>
          <p:cNvSpPr>
            <a:spLocks noGrp="1"/>
          </p:cNvSpPr>
          <p:nvPr>
            <p:ph idx="1"/>
          </p:nvPr>
        </p:nvSpPr>
        <p:spPr>
          <a:xfrm>
            <a:off x="857251" y="2057400"/>
            <a:ext cx="7404653" cy="3429000"/>
          </a:xfrm>
        </p:spPr>
        <p:txBody>
          <a:bodyPr>
            <a:normAutofit fontScale="85000" lnSpcReduction="20000"/>
          </a:bodyPr>
          <a:lstStyle/>
          <a:p>
            <a:pPr marL="0" indent="0">
              <a:buNone/>
            </a:pPr>
            <a:r>
              <a:rPr lang="en-US" dirty="0" smtClean="0">
                <a:solidFill>
                  <a:schemeClr val="accent1">
                    <a:lumMod val="50000"/>
                  </a:schemeClr>
                </a:solidFill>
              </a:rPr>
              <a:t>Property created in the mind. Creativity and innovation can be owned (and licensed and sold) in the same way as </a:t>
            </a:r>
            <a:r>
              <a:rPr lang="en-US" dirty="0">
                <a:solidFill>
                  <a:schemeClr val="accent1">
                    <a:lumMod val="50000"/>
                  </a:schemeClr>
                </a:solidFill>
              </a:rPr>
              <a:t>p</a:t>
            </a:r>
            <a:r>
              <a:rPr lang="en-US" dirty="0" smtClean="0">
                <a:solidFill>
                  <a:schemeClr val="accent1">
                    <a:lumMod val="50000"/>
                  </a:schemeClr>
                </a:solidFill>
              </a:rPr>
              <a:t>hysical property.</a:t>
            </a:r>
          </a:p>
          <a:p>
            <a:pPr marL="914400" indent="-457200">
              <a:lnSpc>
                <a:spcPct val="110000"/>
              </a:lnSpc>
            </a:pPr>
            <a:r>
              <a:rPr lang="en-US" sz="2600" dirty="0" smtClean="0">
                <a:solidFill>
                  <a:schemeClr val="accent1">
                    <a:lumMod val="50000"/>
                  </a:schemeClr>
                </a:solidFill>
              </a:rPr>
              <a:t>Copyrights </a:t>
            </a:r>
            <a:r>
              <a:rPr lang="en-US" sz="2600" dirty="0" smtClean="0">
                <a:solidFill>
                  <a:schemeClr val="accent1">
                    <a:lumMod val="50000"/>
                  </a:schemeClr>
                </a:solidFill>
              </a:rPr>
              <a:t>(federal law) - Books, Movies, Music</a:t>
            </a:r>
          </a:p>
          <a:p>
            <a:pPr marL="914400" indent="-457200">
              <a:lnSpc>
                <a:spcPct val="110000"/>
              </a:lnSpc>
              <a:spcBef>
                <a:spcPts val="2488"/>
              </a:spcBef>
            </a:pPr>
            <a:r>
              <a:rPr lang="en-US" sz="2600" dirty="0" smtClean="0">
                <a:solidFill>
                  <a:schemeClr val="accent1">
                    <a:lumMod val="50000"/>
                  </a:schemeClr>
                </a:solidFill>
              </a:rPr>
              <a:t>Trade Secrets (state law) - Product Formulas, Production Processes</a:t>
            </a:r>
          </a:p>
          <a:p>
            <a:pPr marL="914400" indent="-457200">
              <a:lnSpc>
                <a:spcPct val="110000"/>
              </a:lnSpc>
              <a:spcBef>
                <a:spcPts val="2488"/>
              </a:spcBef>
            </a:pPr>
            <a:r>
              <a:rPr lang="en-US" sz="2600" dirty="0" smtClean="0">
                <a:solidFill>
                  <a:schemeClr val="accent1">
                    <a:lumMod val="50000"/>
                  </a:schemeClr>
                </a:solidFill>
              </a:rPr>
              <a:t>Trademarks (federal/state law) - Packaging, Branding, Business Name</a:t>
            </a:r>
          </a:p>
          <a:p>
            <a:pPr marL="914400" indent="-457200">
              <a:lnSpc>
                <a:spcPct val="110000"/>
              </a:lnSpc>
              <a:spcBef>
                <a:spcPts val="2488"/>
              </a:spcBef>
            </a:pPr>
            <a:r>
              <a:rPr lang="en-US" sz="2600" dirty="0" smtClean="0">
                <a:solidFill>
                  <a:schemeClr val="accent1">
                    <a:lumMod val="50000"/>
                  </a:schemeClr>
                </a:solidFill>
              </a:rPr>
              <a:t>Patents (federal law) - Technical Achievements</a:t>
            </a:r>
          </a:p>
          <a:p>
            <a:pPr marL="0" indent="0">
              <a:buNone/>
            </a:pPr>
            <a:endParaRPr lang="en-US" dirty="0" smtClean="0"/>
          </a:p>
        </p:txBody>
      </p:sp>
      <p:pic>
        <p:nvPicPr>
          <p:cNvPr id="10" name="Picture 9"/>
          <p:cNvPicPr>
            <a:picLocks noChangeAspect="1"/>
          </p:cNvPicPr>
          <p:nvPr/>
        </p:nvPicPr>
        <p:blipFill>
          <a:blip r:embed="rId2"/>
          <a:stretch>
            <a:fillRect/>
          </a:stretch>
        </p:blipFill>
        <p:spPr>
          <a:xfrm>
            <a:off x="6248400" y="5613010"/>
            <a:ext cx="2408234" cy="574738"/>
          </a:xfrm>
          <a:prstGeom prst="rect">
            <a:avLst/>
          </a:prstGeom>
        </p:spPr>
      </p:pic>
    </p:spTree>
    <p:extLst>
      <p:ext uri="{BB962C8B-B14F-4D97-AF65-F5344CB8AC3E}">
        <p14:creationId xmlns:p14="http://schemas.microsoft.com/office/powerpoint/2010/main" val="3819602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Invention Disclosure to Patent</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sz="2400" dirty="0" smtClean="0">
                <a:solidFill>
                  <a:schemeClr val="accent1">
                    <a:lumMod val="50000"/>
                  </a:schemeClr>
                </a:solidFill>
              </a:rPr>
              <a:t>Internally</a:t>
            </a:r>
          </a:p>
          <a:p>
            <a:pPr lvl="1"/>
            <a:r>
              <a:rPr lang="en-US" sz="2400" dirty="0" smtClean="0">
                <a:solidFill>
                  <a:schemeClr val="accent1">
                    <a:lumMod val="50000"/>
                  </a:schemeClr>
                </a:solidFill>
              </a:rPr>
              <a:t>Disclosure received and logged</a:t>
            </a:r>
          </a:p>
          <a:p>
            <a:pPr lvl="1"/>
            <a:r>
              <a:rPr lang="en-US" sz="2400" dirty="0" smtClean="0">
                <a:solidFill>
                  <a:schemeClr val="accent1">
                    <a:lumMod val="50000"/>
                  </a:schemeClr>
                </a:solidFill>
              </a:rPr>
              <a:t>Review </a:t>
            </a:r>
          </a:p>
          <a:p>
            <a:pPr lvl="2"/>
            <a:r>
              <a:rPr lang="en-US" sz="2400" dirty="0" smtClean="0">
                <a:solidFill>
                  <a:schemeClr val="accent1">
                    <a:lumMod val="50000"/>
                  </a:schemeClr>
                </a:solidFill>
              </a:rPr>
              <a:t>Read and understand the technology</a:t>
            </a:r>
          </a:p>
          <a:p>
            <a:pPr lvl="2"/>
            <a:r>
              <a:rPr lang="en-US" sz="2400" dirty="0" smtClean="0">
                <a:solidFill>
                  <a:schemeClr val="accent1">
                    <a:lumMod val="50000"/>
                  </a:schemeClr>
                </a:solidFill>
              </a:rPr>
              <a:t>Schedule a meeting with the inventor</a:t>
            </a:r>
          </a:p>
          <a:p>
            <a:pPr lvl="1"/>
            <a:r>
              <a:rPr lang="en-US" sz="2400" dirty="0" smtClean="0">
                <a:solidFill>
                  <a:schemeClr val="accent1">
                    <a:lumMod val="50000"/>
                  </a:schemeClr>
                </a:solidFill>
              </a:rPr>
              <a:t>Decision to file</a:t>
            </a:r>
          </a:p>
          <a:p>
            <a:pPr lvl="2"/>
            <a:r>
              <a:rPr lang="en-US" sz="2400" dirty="0" smtClean="0">
                <a:solidFill>
                  <a:schemeClr val="accent1">
                    <a:lumMod val="50000"/>
                  </a:schemeClr>
                </a:solidFill>
              </a:rPr>
              <a:t>IP diligence</a:t>
            </a:r>
          </a:p>
          <a:p>
            <a:pPr lvl="2"/>
            <a:r>
              <a:rPr lang="en-US" sz="2400" dirty="0" smtClean="0">
                <a:solidFill>
                  <a:schemeClr val="accent1">
                    <a:lumMod val="50000"/>
                  </a:schemeClr>
                </a:solidFill>
              </a:rPr>
              <a:t>Market diligence</a:t>
            </a:r>
          </a:p>
        </p:txBody>
      </p:sp>
    </p:spTree>
    <p:extLst>
      <p:ext uri="{BB962C8B-B14F-4D97-AF65-F5344CB8AC3E}">
        <p14:creationId xmlns:p14="http://schemas.microsoft.com/office/powerpoint/2010/main" val="2164394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50000"/>
                  </a:schemeClr>
                </a:solidFill>
              </a:rPr>
              <a:t>Ways to lose patent rights (Barred)</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sz="2400" dirty="0" smtClean="0">
                <a:solidFill>
                  <a:schemeClr val="accent1">
                    <a:lumMod val="50000"/>
                  </a:schemeClr>
                </a:solidFill>
              </a:rPr>
              <a:t>Patent right to an otherwise eligible invention will be lost if:</a:t>
            </a:r>
          </a:p>
          <a:p>
            <a:pPr lvl="1"/>
            <a:r>
              <a:rPr lang="en-US" sz="2400" dirty="0" smtClean="0">
                <a:solidFill>
                  <a:schemeClr val="accent1">
                    <a:lumMod val="50000"/>
                  </a:schemeClr>
                </a:solidFill>
              </a:rPr>
              <a:t>The inventions is used publicly</a:t>
            </a:r>
          </a:p>
          <a:p>
            <a:pPr lvl="1"/>
            <a:r>
              <a:rPr lang="en-US" sz="2400" dirty="0" smtClean="0">
                <a:solidFill>
                  <a:schemeClr val="accent1">
                    <a:lumMod val="50000"/>
                  </a:schemeClr>
                </a:solidFill>
              </a:rPr>
              <a:t>The invention is sold or offered for sale</a:t>
            </a:r>
          </a:p>
          <a:p>
            <a:pPr lvl="1"/>
            <a:r>
              <a:rPr lang="en-US" sz="2400" dirty="0" smtClean="0">
                <a:solidFill>
                  <a:schemeClr val="accent1">
                    <a:lumMod val="50000"/>
                  </a:schemeClr>
                </a:solidFill>
              </a:rPr>
              <a:t>Invention is published in a printed publication (paper/ conference abstract/poster</a:t>
            </a:r>
            <a:endParaRPr lang="en-US" sz="2400" dirty="0">
              <a:solidFill>
                <a:schemeClr val="accent1">
                  <a:lumMod val="50000"/>
                </a:schemeClr>
              </a:solidFill>
            </a:endParaRPr>
          </a:p>
        </p:txBody>
      </p:sp>
    </p:spTree>
    <p:extLst>
      <p:ext uri="{BB962C8B-B14F-4D97-AF65-F5344CB8AC3E}">
        <p14:creationId xmlns:p14="http://schemas.microsoft.com/office/powerpoint/2010/main" val="1467708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IP Diligence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sz="2800" dirty="0" smtClean="0">
                <a:solidFill>
                  <a:schemeClr val="accent1">
                    <a:lumMod val="50000"/>
                  </a:schemeClr>
                </a:solidFill>
              </a:rPr>
              <a:t>Determine patentability</a:t>
            </a:r>
          </a:p>
          <a:p>
            <a:pPr lvl="1"/>
            <a:r>
              <a:rPr lang="en-US" sz="2800" dirty="0" smtClean="0">
                <a:solidFill>
                  <a:schemeClr val="accent1">
                    <a:lumMod val="50000"/>
                  </a:schemeClr>
                </a:solidFill>
              </a:rPr>
              <a:t>Not Barred</a:t>
            </a:r>
          </a:p>
          <a:p>
            <a:pPr lvl="1"/>
            <a:r>
              <a:rPr lang="en-US" sz="2800" dirty="0" smtClean="0">
                <a:solidFill>
                  <a:schemeClr val="accent1">
                    <a:lumMod val="50000"/>
                  </a:schemeClr>
                </a:solidFill>
              </a:rPr>
              <a:t>Novel</a:t>
            </a:r>
          </a:p>
          <a:p>
            <a:pPr lvl="1"/>
            <a:r>
              <a:rPr lang="en-US" sz="2800" dirty="0" smtClean="0">
                <a:solidFill>
                  <a:schemeClr val="accent1">
                    <a:lumMod val="50000"/>
                  </a:schemeClr>
                </a:solidFill>
              </a:rPr>
              <a:t>Non-obvious</a:t>
            </a:r>
          </a:p>
          <a:p>
            <a:pPr lvl="1"/>
            <a:r>
              <a:rPr lang="en-US" sz="2800" dirty="0" smtClean="0">
                <a:solidFill>
                  <a:schemeClr val="accent1">
                    <a:lumMod val="50000"/>
                  </a:schemeClr>
                </a:solidFill>
              </a:rPr>
              <a:t>Useful</a:t>
            </a:r>
          </a:p>
          <a:p>
            <a:pPr marL="457200" lvl="1" indent="0">
              <a:buNone/>
            </a:pPr>
            <a:endParaRPr lang="en-US" dirty="0"/>
          </a:p>
        </p:txBody>
      </p:sp>
    </p:spTree>
    <p:extLst>
      <p:ext uri="{BB962C8B-B14F-4D97-AF65-F5344CB8AC3E}">
        <p14:creationId xmlns:p14="http://schemas.microsoft.com/office/powerpoint/2010/main" val="2032521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IP Diligence</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1">
                    <a:lumMod val="50000"/>
                  </a:schemeClr>
                </a:solidFill>
              </a:rPr>
              <a:t>Become “Barred”</a:t>
            </a:r>
          </a:p>
          <a:p>
            <a:r>
              <a:rPr lang="en-US" sz="2400" dirty="0" smtClean="0">
                <a:solidFill>
                  <a:schemeClr val="accent1">
                    <a:lumMod val="50000"/>
                  </a:schemeClr>
                </a:solidFill>
              </a:rPr>
              <a:t>Non-confidential disclosure to others</a:t>
            </a:r>
          </a:p>
          <a:p>
            <a:pPr lvl="1"/>
            <a:r>
              <a:rPr lang="en-US" sz="2400" dirty="0" smtClean="0">
                <a:solidFill>
                  <a:schemeClr val="accent1">
                    <a:lumMod val="50000"/>
                  </a:schemeClr>
                </a:solidFill>
              </a:rPr>
              <a:t>Poster/oral presentation</a:t>
            </a:r>
          </a:p>
          <a:p>
            <a:pPr lvl="1"/>
            <a:r>
              <a:rPr lang="en-US" sz="2400" dirty="0" smtClean="0">
                <a:solidFill>
                  <a:schemeClr val="accent1">
                    <a:lumMod val="50000"/>
                  </a:schemeClr>
                </a:solidFill>
              </a:rPr>
              <a:t>Seminar </a:t>
            </a:r>
          </a:p>
          <a:p>
            <a:pPr lvl="1"/>
            <a:r>
              <a:rPr lang="en-US" sz="2400" dirty="0" smtClean="0">
                <a:solidFill>
                  <a:schemeClr val="accent1">
                    <a:lumMod val="50000"/>
                  </a:schemeClr>
                </a:solidFill>
              </a:rPr>
              <a:t>Published meeting abstract</a:t>
            </a:r>
          </a:p>
          <a:p>
            <a:pPr lvl="1"/>
            <a:r>
              <a:rPr lang="en-US" sz="2400" dirty="0" smtClean="0">
                <a:solidFill>
                  <a:schemeClr val="accent1">
                    <a:lumMod val="50000"/>
                  </a:schemeClr>
                </a:solidFill>
              </a:rPr>
              <a:t>Published paper (electronic publishing date)</a:t>
            </a:r>
          </a:p>
          <a:p>
            <a:pPr lvl="1"/>
            <a:r>
              <a:rPr lang="en-US" sz="2400" dirty="0" smtClean="0">
                <a:solidFill>
                  <a:schemeClr val="accent1">
                    <a:lumMod val="50000"/>
                  </a:schemeClr>
                </a:solidFill>
              </a:rPr>
              <a:t>Grant application (abstracts may be published)</a:t>
            </a:r>
          </a:p>
          <a:p>
            <a:pPr lvl="1"/>
            <a:r>
              <a:rPr lang="en-US" sz="2400" dirty="0" smtClean="0">
                <a:solidFill>
                  <a:schemeClr val="accent1">
                    <a:lumMod val="50000"/>
                  </a:schemeClr>
                </a:solidFill>
              </a:rPr>
              <a:t>Web site</a:t>
            </a:r>
          </a:p>
          <a:p>
            <a:r>
              <a:rPr lang="en-US" sz="2400" dirty="0" smtClean="0">
                <a:solidFill>
                  <a:schemeClr val="accent1">
                    <a:lumMod val="50000"/>
                  </a:schemeClr>
                </a:solidFill>
              </a:rPr>
              <a:t>Offer for sale (not offer to license)</a:t>
            </a:r>
          </a:p>
          <a:p>
            <a:pPr marL="457200" lvl="1" indent="0">
              <a:buNone/>
            </a:pPr>
            <a:endParaRPr lang="en-US" dirty="0"/>
          </a:p>
        </p:txBody>
      </p:sp>
      <p:pic>
        <p:nvPicPr>
          <p:cNvPr id="10" name="Picture 9"/>
          <p:cNvPicPr>
            <a:picLocks noChangeAspect="1"/>
          </p:cNvPicPr>
          <p:nvPr/>
        </p:nvPicPr>
        <p:blipFill>
          <a:blip r:embed="rId2"/>
          <a:stretch>
            <a:fillRect/>
          </a:stretch>
        </p:blipFill>
        <p:spPr>
          <a:xfrm>
            <a:off x="6705600" y="6066692"/>
            <a:ext cx="1993565" cy="475529"/>
          </a:xfrm>
          <a:prstGeom prst="rect">
            <a:avLst/>
          </a:prstGeom>
        </p:spPr>
      </p:pic>
    </p:spTree>
    <p:extLst>
      <p:ext uri="{BB962C8B-B14F-4D97-AF65-F5344CB8AC3E}">
        <p14:creationId xmlns:p14="http://schemas.microsoft.com/office/powerpoint/2010/main" val="1066329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IP Diligence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sz="2800" dirty="0" smtClean="0">
                <a:solidFill>
                  <a:schemeClr val="accent1">
                    <a:lumMod val="50000"/>
                  </a:schemeClr>
                </a:solidFill>
              </a:rPr>
              <a:t>Novel</a:t>
            </a:r>
          </a:p>
          <a:p>
            <a:pPr lvl="1"/>
            <a:r>
              <a:rPr lang="en-US" sz="2800" dirty="0" smtClean="0">
                <a:solidFill>
                  <a:schemeClr val="accent1">
                    <a:lumMod val="50000"/>
                  </a:schemeClr>
                </a:solidFill>
              </a:rPr>
              <a:t>First to invent</a:t>
            </a:r>
          </a:p>
          <a:p>
            <a:pPr lvl="1"/>
            <a:r>
              <a:rPr lang="en-US" sz="2800" dirty="0" smtClean="0">
                <a:solidFill>
                  <a:schemeClr val="accent1">
                    <a:lumMod val="50000"/>
                  </a:schemeClr>
                </a:solidFill>
              </a:rPr>
              <a:t>Conception: conceiving the idea of the invention</a:t>
            </a:r>
          </a:p>
          <a:p>
            <a:pPr marL="457200" lvl="1" indent="0">
              <a:buNone/>
            </a:pPr>
            <a:endParaRPr lang="en-US" dirty="0"/>
          </a:p>
        </p:txBody>
      </p:sp>
      <p:pic>
        <p:nvPicPr>
          <p:cNvPr id="10" name="Picture 9"/>
          <p:cNvPicPr>
            <a:picLocks noChangeAspect="1"/>
          </p:cNvPicPr>
          <p:nvPr/>
        </p:nvPicPr>
        <p:blipFill>
          <a:blip r:embed="rId2"/>
          <a:stretch>
            <a:fillRect/>
          </a:stretch>
        </p:blipFill>
        <p:spPr>
          <a:xfrm>
            <a:off x="6705600" y="6107723"/>
            <a:ext cx="1993565" cy="475529"/>
          </a:xfrm>
          <a:prstGeom prst="rect">
            <a:avLst/>
          </a:prstGeom>
        </p:spPr>
      </p:pic>
    </p:spTree>
    <p:extLst>
      <p:ext uri="{BB962C8B-B14F-4D97-AF65-F5344CB8AC3E}">
        <p14:creationId xmlns:p14="http://schemas.microsoft.com/office/powerpoint/2010/main" val="3251010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IP Diligence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sz="2800" dirty="0" smtClean="0">
                <a:solidFill>
                  <a:schemeClr val="accent1">
                    <a:lumMod val="50000"/>
                  </a:schemeClr>
                </a:solidFill>
              </a:rPr>
              <a:t>Non-obvious (subjective determination by the patent examiner)</a:t>
            </a:r>
          </a:p>
          <a:p>
            <a:pPr lvl="1"/>
            <a:r>
              <a:rPr lang="en-US" sz="2800" dirty="0" smtClean="0">
                <a:solidFill>
                  <a:schemeClr val="accent1">
                    <a:lumMod val="50000"/>
                  </a:schemeClr>
                </a:solidFill>
              </a:rPr>
              <a:t>Surprising result</a:t>
            </a:r>
          </a:p>
          <a:p>
            <a:pPr lvl="1"/>
            <a:r>
              <a:rPr lang="en-US" sz="2800" dirty="0" smtClean="0">
                <a:solidFill>
                  <a:schemeClr val="accent1">
                    <a:lumMod val="50000"/>
                  </a:schemeClr>
                </a:solidFill>
              </a:rPr>
              <a:t>Non-trivial modification</a:t>
            </a:r>
          </a:p>
          <a:p>
            <a:pPr lvl="1"/>
            <a:r>
              <a:rPr lang="en-US" sz="2800" dirty="0" smtClean="0">
                <a:solidFill>
                  <a:schemeClr val="accent1">
                    <a:lumMod val="50000"/>
                  </a:schemeClr>
                </a:solidFill>
              </a:rPr>
              <a:t>Expectation of success </a:t>
            </a:r>
          </a:p>
          <a:p>
            <a:pPr marL="457200" lvl="1" indent="0">
              <a:buNone/>
            </a:pPr>
            <a:endParaRPr lang="en-US" dirty="0" smtClean="0"/>
          </a:p>
          <a:p>
            <a:pPr marL="457200" lvl="1" indent="0">
              <a:buNone/>
            </a:pPr>
            <a:endParaRPr lang="en-US" dirty="0"/>
          </a:p>
        </p:txBody>
      </p:sp>
      <p:pic>
        <p:nvPicPr>
          <p:cNvPr id="10" name="Picture 9"/>
          <p:cNvPicPr>
            <a:picLocks noChangeAspect="1"/>
          </p:cNvPicPr>
          <p:nvPr/>
        </p:nvPicPr>
        <p:blipFill>
          <a:blip r:embed="rId2"/>
          <a:stretch>
            <a:fillRect/>
          </a:stretch>
        </p:blipFill>
        <p:spPr>
          <a:xfrm>
            <a:off x="6705600" y="6096000"/>
            <a:ext cx="1993565" cy="475529"/>
          </a:xfrm>
          <a:prstGeom prst="rect">
            <a:avLst/>
          </a:prstGeom>
        </p:spPr>
      </p:pic>
    </p:spTree>
    <p:extLst>
      <p:ext uri="{BB962C8B-B14F-4D97-AF65-F5344CB8AC3E}">
        <p14:creationId xmlns:p14="http://schemas.microsoft.com/office/powerpoint/2010/main" val="1396427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IP Diligence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sz="2400" dirty="0" smtClean="0">
                <a:solidFill>
                  <a:schemeClr val="accent1">
                    <a:lumMod val="50000"/>
                  </a:schemeClr>
                </a:solidFill>
              </a:rPr>
              <a:t>Useful</a:t>
            </a:r>
          </a:p>
          <a:p>
            <a:pPr lvl="1"/>
            <a:r>
              <a:rPr lang="en-US" sz="2400" dirty="0" smtClean="0">
                <a:solidFill>
                  <a:schemeClr val="accent1">
                    <a:lumMod val="50000"/>
                  </a:schemeClr>
                </a:solidFill>
              </a:rPr>
              <a:t>The invention must satisfy the “useful” requirement of the patent laws.</a:t>
            </a:r>
          </a:p>
          <a:p>
            <a:pPr lvl="1"/>
            <a:r>
              <a:rPr lang="en-US" sz="2400" dirty="0" smtClean="0">
                <a:solidFill>
                  <a:schemeClr val="accent1">
                    <a:lumMod val="50000"/>
                  </a:schemeClr>
                </a:solidFill>
              </a:rPr>
              <a:t>The patent system was created as a reward for inventive contributions to society, not merely for creative ideas with no application</a:t>
            </a:r>
            <a:r>
              <a:rPr lang="en-US" sz="2400" dirty="0" smtClean="0"/>
              <a:t>.</a:t>
            </a:r>
          </a:p>
          <a:p>
            <a:pPr marL="457200" lvl="1" indent="0">
              <a:buNone/>
            </a:pP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810000"/>
            <a:ext cx="2143125" cy="209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stretch>
            <a:fillRect/>
          </a:stretch>
        </p:blipFill>
        <p:spPr>
          <a:xfrm>
            <a:off x="6629400" y="6096000"/>
            <a:ext cx="1993565" cy="475529"/>
          </a:xfrm>
          <a:prstGeom prst="rect">
            <a:avLst/>
          </a:prstGeom>
        </p:spPr>
      </p:pic>
    </p:spTree>
    <p:extLst>
      <p:ext uri="{BB962C8B-B14F-4D97-AF65-F5344CB8AC3E}">
        <p14:creationId xmlns:p14="http://schemas.microsoft.com/office/powerpoint/2010/main" val="1096457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Market Diligence</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sz="2400" dirty="0" smtClean="0">
                <a:solidFill>
                  <a:schemeClr val="accent1">
                    <a:lumMod val="50000"/>
                  </a:schemeClr>
                </a:solidFill>
              </a:rPr>
              <a:t>Identify market</a:t>
            </a:r>
          </a:p>
          <a:p>
            <a:r>
              <a:rPr lang="en-US" sz="2400" dirty="0" smtClean="0">
                <a:solidFill>
                  <a:schemeClr val="accent1">
                    <a:lumMod val="50000"/>
                  </a:schemeClr>
                </a:solidFill>
              </a:rPr>
              <a:t>Determine </a:t>
            </a:r>
            <a:r>
              <a:rPr lang="en-US" sz="2400" dirty="0" smtClean="0">
                <a:solidFill>
                  <a:schemeClr val="accent1">
                    <a:lumMod val="50000"/>
                  </a:schemeClr>
                </a:solidFill>
              </a:rPr>
              <a:t>the value proposition (benefit to the customer)</a:t>
            </a:r>
          </a:p>
          <a:p>
            <a:pPr lvl="1"/>
            <a:r>
              <a:rPr lang="en-US" sz="2400" dirty="0" smtClean="0">
                <a:solidFill>
                  <a:schemeClr val="accent1">
                    <a:lumMod val="50000"/>
                  </a:schemeClr>
                </a:solidFill>
              </a:rPr>
              <a:t>How does this invention differ from those available (novel, efficiency, ease in production)</a:t>
            </a:r>
          </a:p>
          <a:p>
            <a:r>
              <a:rPr lang="en-US" sz="2400" dirty="0" smtClean="0">
                <a:solidFill>
                  <a:schemeClr val="accent1">
                    <a:lumMod val="50000"/>
                  </a:schemeClr>
                </a:solidFill>
              </a:rPr>
              <a:t>Market </a:t>
            </a:r>
            <a:r>
              <a:rPr lang="en-US" sz="2400" dirty="0" smtClean="0">
                <a:solidFill>
                  <a:schemeClr val="accent1">
                    <a:lumMod val="50000"/>
                  </a:schemeClr>
                </a:solidFill>
              </a:rPr>
              <a:t>the technology</a:t>
            </a:r>
          </a:p>
          <a:p>
            <a:pPr lvl="1"/>
            <a:r>
              <a:rPr lang="en-US" sz="2400" dirty="0" smtClean="0">
                <a:solidFill>
                  <a:schemeClr val="accent1">
                    <a:lumMod val="50000"/>
                  </a:schemeClr>
                </a:solidFill>
              </a:rPr>
              <a:t>Non-confidential summary</a:t>
            </a:r>
          </a:p>
          <a:p>
            <a:pPr lvl="1"/>
            <a:r>
              <a:rPr lang="en-US" sz="2400" dirty="0" smtClean="0">
                <a:solidFill>
                  <a:schemeClr val="accent1">
                    <a:lumMod val="50000"/>
                  </a:schemeClr>
                </a:solidFill>
              </a:rPr>
              <a:t>Confidential information under a non-disclosure agreement</a:t>
            </a:r>
          </a:p>
          <a:p>
            <a:pPr lvl="1"/>
            <a:endParaRPr lang="en-US" sz="1600" dirty="0" smtClean="0"/>
          </a:p>
          <a:p>
            <a:pPr marL="457200" lvl="1" indent="0">
              <a:buNone/>
            </a:pPr>
            <a:endParaRPr lang="en-US" dirty="0"/>
          </a:p>
        </p:txBody>
      </p:sp>
      <p:pic>
        <p:nvPicPr>
          <p:cNvPr id="10" name="Picture 9"/>
          <p:cNvPicPr>
            <a:picLocks noChangeAspect="1"/>
          </p:cNvPicPr>
          <p:nvPr/>
        </p:nvPicPr>
        <p:blipFill>
          <a:blip r:embed="rId2"/>
          <a:stretch>
            <a:fillRect/>
          </a:stretch>
        </p:blipFill>
        <p:spPr>
          <a:xfrm>
            <a:off x="6705600" y="6084277"/>
            <a:ext cx="1993565" cy="475529"/>
          </a:xfrm>
          <a:prstGeom prst="rect">
            <a:avLst/>
          </a:prstGeom>
        </p:spPr>
      </p:pic>
    </p:spTree>
    <p:extLst>
      <p:ext uri="{BB962C8B-B14F-4D97-AF65-F5344CB8AC3E}">
        <p14:creationId xmlns:p14="http://schemas.microsoft.com/office/powerpoint/2010/main" val="1636971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Find the Licensee…….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lvl="1">
              <a:buFont typeface="Arial" pitchFamily="34" charset="0"/>
              <a:buChar char="•"/>
            </a:pPr>
            <a:r>
              <a:rPr lang="en-US" sz="2800" dirty="0" smtClean="0">
                <a:solidFill>
                  <a:schemeClr val="accent1">
                    <a:lumMod val="50000"/>
                  </a:schemeClr>
                </a:solidFill>
              </a:rPr>
              <a:t>Ultimate goal is to transfer the technology into marketplace </a:t>
            </a:r>
          </a:p>
          <a:p>
            <a:pPr lvl="1">
              <a:buFont typeface="Arial" pitchFamily="34" charset="0"/>
              <a:buChar char="•"/>
            </a:pPr>
            <a:r>
              <a:rPr lang="en-US" sz="2800" dirty="0" smtClean="0">
                <a:solidFill>
                  <a:schemeClr val="accent1">
                    <a:lumMod val="50000"/>
                  </a:schemeClr>
                </a:solidFill>
              </a:rPr>
              <a:t>Funding to support the patent process</a:t>
            </a:r>
          </a:p>
          <a:p>
            <a:pPr marL="457200" lvl="1" indent="0">
              <a:buNone/>
            </a:pPr>
            <a:endParaRPr lang="en-US" dirty="0"/>
          </a:p>
        </p:txBody>
      </p:sp>
      <p:pic>
        <p:nvPicPr>
          <p:cNvPr id="10" name="Picture 9"/>
          <p:cNvPicPr>
            <a:picLocks noChangeAspect="1"/>
          </p:cNvPicPr>
          <p:nvPr/>
        </p:nvPicPr>
        <p:blipFill>
          <a:blip r:embed="rId2"/>
          <a:stretch>
            <a:fillRect/>
          </a:stretch>
        </p:blipFill>
        <p:spPr>
          <a:xfrm>
            <a:off x="6629400" y="6096000"/>
            <a:ext cx="1993565" cy="475529"/>
          </a:xfrm>
          <a:prstGeom prst="rect">
            <a:avLst/>
          </a:prstGeom>
        </p:spPr>
      </p:pic>
    </p:spTree>
    <p:extLst>
      <p:ext uri="{BB962C8B-B14F-4D97-AF65-F5344CB8AC3E}">
        <p14:creationId xmlns:p14="http://schemas.microsoft.com/office/powerpoint/2010/main" val="4218526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accent1">
                    <a:lumMod val="50000"/>
                  </a:schemeClr>
                </a:solidFill>
              </a:rPr>
              <a:t>Patent Prosecution: cost and time line</a:t>
            </a:r>
            <a:endParaRPr lang="en-US" dirty="0">
              <a:solidFill>
                <a:schemeClr val="accent1">
                  <a:lumMod val="50000"/>
                </a:schemeClr>
              </a:solidFill>
            </a:endParaRPr>
          </a:p>
        </p:txBody>
      </p:sp>
      <p:sp>
        <p:nvSpPr>
          <p:cNvPr id="37" name="Content Placeholder 2"/>
          <p:cNvSpPr>
            <a:spLocks noGrp="1"/>
          </p:cNvSpPr>
          <p:nvPr>
            <p:ph idx="1"/>
          </p:nvPr>
        </p:nvSpPr>
        <p:spPr>
          <a:xfrm>
            <a:off x="304800" y="2306665"/>
            <a:ext cx="8686800" cy="1470418"/>
          </a:xfrm>
        </p:spPr>
        <p:txBody>
          <a:bodyPr>
            <a:normAutofit/>
          </a:bodyPr>
          <a:lstStyle/>
          <a:p>
            <a:r>
              <a:rPr lang="en-US" dirty="0" smtClean="0">
                <a:solidFill>
                  <a:schemeClr val="accent1">
                    <a:lumMod val="50000"/>
                  </a:schemeClr>
                </a:solidFill>
              </a:rPr>
              <a:t>Legal fees</a:t>
            </a:r>
            <a:r>
              <a:rPr lang="en-US" b="1" dirty="0" smtClean="0">
                <a:solidFill>
                  <a:schemeClr val="accent1">
                    <a:lumMod val="50000"/>
                  </a:schemeClr>
                </a:solidFill>
              </a:rPr>
              <a:t> </a:t>
            </a:r>
            <a:r>
              <a:rPr lang="en-US" dirty="0" smtClean="0">
                <a:solidFill>
                  <a:schemeClr val="accent1">
                    <a:lumMod val="50000"/>
                  </a:schemeClr>
                </a:solidFill>
              </a:rPr>
              <a:t>	 		    	$8-$50K</a:t>
            </a:r>
          </a:p>
          <a:p>
            <a:r>
              <a:rPr lang="en-US" dirty="0" err="1" smtClean="0">
                <a:solidFill>
                  <a:schemeClr val="accent1">
                    <a:lumMod val="50000"/>
                  </a:schemeClr>
                </a:solidFill>
              </a:rPr>
              <a:t>Gov’t</a:t>
            </a:r>
            <a:r>
              <a:rPr lang="en-US" dirty="0" smtClean="0">
                <a:solidFill>
                  <a:schemeClr val="accent1">
                    <a:lumMod val="50000"/>
                  </a:schemeClr>
                </a:solidFill>
              </a:rPr>
              <a:t> fees and taxes 		    	$8K</a:t>
            </a:r>
          </a:p>
          <a:p>
            <a:r>
              <a:rPr lang="en-US" dirty="0" smtClean="0">
                <a:solidFill>
                  <a:schemeClr val="accent1">
                    <a:lumMod val="50000"/>
                  </a:schemeClr>
                </a:solidFill>
              </a:rPr>
              <a:t>International (PCT and Nat’l)  </a:t>
            </a:r>
            <a:r>
              <a:rPr lang="en-US" dirty="0" smtClean="0"/>
              <a:t>	</a:t>
            </a:r>
            <a:r>
              <a:rPr lang="en-US" dirty="0" smtClean="0">
                <a:solidFill>
                  <a:schemeClr val="accent1">
                    <a:lumMod val="50000"/>
                  </a:schemeClr>
                </a:solidFill>
              </a:rPr>
              <a:t>$20-$100K</a:t>
            </a:r>
          </a:p>
          <a:p>
            <a:endParaRPr lang="en-US" dirty="0">
              <a:solidFill>
                <a:schemeClr val="accent1">
                  <a:lumMod val="50000"/>
                </a:schemeClr>
              </a:solidFill>
            </a:endParaRPr>
          </a:p>
        </p:txBody>
      </p:sp>
      <p:grpSp>
        <p:nvGrpSpPr>
          <p:cNvPr id="11" name="Group 1028"/>
          <p:cNvGrpSpPr>
            <a:grpSpLocks/>
          </p:cNvGrpSpPr>
          <p:nvPr/>
        </p:nvGrpSpPr>
        <p:grpSpPr bwMode="auto">
          <a:xfrm>
            <a:off x="325438" y="4221164"/>
            <a:ext cx="8488362" cy="2179636"/>
            <a:chOff x="117" y="1812"/>
            <a:chExt cx="5347" cy="1497"/>
          </a:xfrm>
        </p:grpSpPr>
        <p:sp>
          <p:nvSpPr>
            <p:cNvPr id="12" name="Line 1029"/>
            <p:cNvSpPr>
              <a:spLocks noChangeShapeType="1"/>
            </p:cNvSpPr>
            <p:nvPr/>
          </p:nvSpPr>
          <p:spPr bwMode="auto">
            <a:xfrm>
              <a:off x="368" y="2913"/>
              <a:ext cx="5096" cy="2"/>
            </a:xfrm>
            <a:prstGeom prst="line">
              <a:avLst/>
            </a:prstGeom>
            <a:noFill/>
            <a:ln w="28575">
              <a:solidFill>
                <a:schemeClr val="tx1"/>
              </a:solidFill>
              <a:round/>
              <a:headEnd/>
              <a:tailEnd type="triangle" w="med" len="med"/>
            </a:ln>
            <a:effectLst/>
          </p:spPr>
          <p:txBody>
            <a:bodyPr/>
            <a:lstStyle/>
            <a:p>
              <a:endParaRPr lang="en-US"/>
            </a:p>
          </p:txBody>
        </p:sp>
        <p:sp>
          <p:nvSpPr>
            <p:cNvPr id="13" name="Line 1030"/>
            <p:cNvSpPr>
              <a:spLocks noChangeShapeType="1"/>
            </p:cNvSpPr>
            <p:nvPr/>
          </p:nvSpPr>
          <p:spPr bwMode="auto">
            <a:xfrm>
              <a:off x="368" y="2679"/>
              <a:ext cx="0" cy="240"/>
            </a:xfrm>
            <a:prstGeom prst="line">
              <a:avLst/>
            </a:prstGeom>
            <a:noFill/>
            <a:ln w="9525">
              <a:solidFill>
                <a:srgbClr val="008000"/>
              </a:solidFill>
              <a:round/>
              <a:headEnd/>
              <a:tailEnd type="triangle" w="med" len="med"/>
            </a:ln>
            <a:effectLst/>
          </p:spPr>
          <p:txBody>
            <a:bodyPr/>
            <a:lstStyle/>
            <a:p>
              <a:endParaRPr lang="en-US"/>
            </a:p>
          </p:txBody>
        </p:sp>
        <p:sp>
          <p:nvSpPr>
            <p:cNvPr id="14" name="Line 1031"/>
            <p:cNvSpPr>
              <a:spLocks noChangeShapeType="1"/>
            </p:cNvSpPr>
            <p:nvPr/>
          </p:nvSpPr>
          <p:spPr bwMode="auto">
            <a:xfrm>
              <a:off x="1516" y="2667"/>
              <a:ext cx="0" cy="240"/>
            </a:xfrm>
            <a:prstGeom prst="line">
              <a:avLst/>
            </a:prstGeom>
            <a:noFill/>
            <a:ln w="9525">
              <a:solidFill>
                <a:schemeClr val="tx1"/>
              </a:solidFill>
              <a:round/>
              <a:headEnd/>
              <a:tailEnd type="triangle" w="med" len="med"/>
            </a:ln>
            <a:effectLst/>
          </p:spPr>
          <p:txBody>
            <a:bodyPr/>
            <a:lstStyle/>
            <a:p>
              <a:endParaRPr lang="en-US"/>
            </a:p>
          </p:txBody>
        </p:sp>
        <p:sp>
          <p:nvSpPr>
            <p:cNvPr id="15" name="Text Box 1032"/>
            <p:cNvSpPr txBox="1">
              <a:spLocks noChangeArrowheads="1"/>
            </p:cNvSpPr>
            <p:nvPr/>
          </p:nvSpPr>
          <p:spPr bwMode="auto">
            <a:xfrm>
              <a:off x="117" y="2061"/>
              <a:ext cx="940" cy="198"/>
            </a:xfrm>
            <a:prstGeom prst="rect">
              <a:avLst/>
            </a:prstGeom>
            <a:noFill/>
            <a:ln w="9525">
              <a:solidFill>
                <a:srgbClr val="008000"/>
              </a:solidFill>
              <a:miter lim="800000"/>
              <a:headEnd/>
              <a:tailEnd/>
            </a:ln>
            <a:effectLst/>
          </p:spPr>
          <p:txBody>
            <a:bodyPr wrap="none">
              <a:spAutoFit/>
            </a:bodyPr>
            <a:lstStyle/>
            <a:p>
              <a:pPr algn="ctr"/>
              <a:r>
                <a:rPr lang="en-US" sz="1400">
                  <a:solidFill>
                    <a:srgbClr val="008000"/>
                  </a:solidFill>
                  <a:latin typeface="Times New Roman" pitchFamily="18" charset="0"/>
                </a:rPr>
                <a:t>1. File provisional</a:t>
              </a:r>
            </a:p>
          </p:txBody>
        </p:sp>
        <p:sp>
          <p:nvSpPr>
            <p:cNvPr id="16" name="Text Box 1033"/>
            <p:cNvSpPr txBox="1">
              <a:spLocks noChangeArrowheads="1"/>
            </p:cNvSpPr>
            <p:nvPr/>
          </p:nvSpPr>
          <p:spPr bwMode="auto">
            <a:xfrm>
              <a:off x="2337" y="1927"/>
              <a:ext cx="673" cy="466"/>
            </a:xfrm>
            <a:prstGeom prst="rect">
              <a:avLst/>
            </a:prstGeom>
            <a:noFill/>
            <a:ln w="9525">
              <a:solidFill>
                <a:schemeClr val="tx1"/>
              </a:solidFill>
              <a:miter lim="800000"/>
              <a:headEnd/>
              <a:tailEnd/>
            </a:ln>
            <a:effectLst/>
          </p:spPr>
          <p:txBody>
            <a:bodyPr wrap="none">
              <a:spAutoFit/>
            </a:bodyPr>
            <a:lstStyle/>
            <a:p>
              <a:pPr algn="ctr"/>
              <a:r>
                <a:rPr lang="en-US" sz="1400">
                  <a:latin typeface="Times New Roman" pitchFamily="18" charset="0"/>
                </a:rPr>
                <a:t>4. Begin US</a:t>
              </a:r>
            </a:p>
            <a:p>
              <a:pPr algn="ctr"/>
              <a:r>
                <a:rPr lang="en-US" sz="1400">
                  <a:latin typeface="Times New Roman" pitchFamily="18" charset="0"/>
                </a:rPr>
                <a:t>Prosecution</a:t>
              </a:r>
            </a:p>
            <a:p>
              <a:pPr algn="ctr"/>
              <a:r>
                <a:rPr lang="en-US" sz="1400">
                  <a:latin typeface="Times New Roman" pitchFamily="18" charset="0"/>
                </a:rPr>
                <a:t>Phase</a:t>
              </a:r>
            </a:p>
          </p:txBody>
        </p:sp>
        <p:sp>
          <p:nvSpPr>
            <p:cNvPr id="17" name="Line 1034"/>
            <p:cNvSpPr>
              <a:spLocks noChangeShapeType="1"/>
            </p:cNvSpPr>
            <p:nvPr/>
          </p:nvSpPr>
          <p:spPr bwMode="auto">
            <a:xfrm>
              <a:off x="2865" y="2675"/>
              <a:ext cx="0" cy="240"/>
            </a:xfrm>
            <a:prstGeom prst="line">
              <a:avLst/>
            </a:prstGeom>
            <a:noFill/>
            <a:ln w="9525">
              <a:solidFill>
                <a:schemeClr val="tx1"/>
              </a:solidFill>
              <a:round/>
              <a:headEnd/>
              <a:tailEnd type="triangle" w="med" len="med"/>
            </a:ln>
            <a:effectLst/>
          </p:spPr>
          <p:txBody>
            <a:bodyPr/>
            <a:lstStyle/>
            <a:p>
              <a:endParaRPr lang="en-US"/>
            </a:p>
          </p:txBody>
        </p:sp>
        <p:sp>
          <p:nvSpPr>
            <p:cNvPr id="18" name="Line 1035"/>
            <p:cNvSpPr>
              <a:spLocks noChangeShapeType="1"/>
            </p:cNvSpPr>
            <p:nvPr/>
          </p:nvSpPr>
          <p:spPr bwMode="auto">
            <a:xfrm>
              <a:off x="4305" y="2676"/>
              <a:ext cx="0" cy="240"/>
            </a:xfrm>
            <a:prstGeom prst="line">
              <a:avLst/>
            </a:prstGeom>
            <a:noFill/>
            <a:ln w="9525">
              <a:solidFill>
                <a:schemeClr val="tx1"/>
              </a:solidFill>
              <a:round/>
              <a:headEnd/>
              <a:tailEnd type="triangle" w="med" len="med"/>
            </a:ln>
            <a:effectLst/>
          </p:spPr>
          <p:txBody>
            <a:bodyPr/>
            <a:lstStyle/>
            <a:p>
              <a:endParaRPr lang="en-US"/>
            </a:p>
          </p:txBody>
        </p:sp>
        <p:sp>
          <p:nvSpPr>
            <p:cNvPr id="19" name="Line 1036"/>
            <p:cNvSpPr>
              <a:spLocks noChangeShapeType="1"/>
            </p:cNvSpPr>
            <p:nvPr/>
          </p:nvSpPr>
          <p:spPr bwMode="auto">
            <a:xfrm>
              <a:off x="3442" y="2676"/>
              <a:ext cx="0" cy="240"/>
            </a:xfrm>
            <a:prstGeom prst="line">
              <a:avLst/>
            </a:prstGeom>
            <a:noFill/>
            <a:ln w="9525">
              <a:solidFill>
                <a:schemeClr val="tx2"/>
              </a:solidFill>
              <a:round/>
              <a:headEnd/>
              <a:tailEnd type="triangle" w="med" len="med"/>
            </a:ln>
            <a:effectLst/>
          </p:spPr>
          <p:txBody>
            <a:bodyPr/>
            <a:lstStyle/>
            <a:p>
              <a:endParaRPr lang="en-US"/>
            </a:p>
          </p:txBody>
        </p:sp>
        <p:sp>
          <p:nvSpPr>
            <p:cNvPr id="20" name="Text Box 1037"/>
            <p:cNvSpPr txBox="1">
              <a:spLocks noChangeArrowheads="1"/>
            </p:cNvSpPr>
            <p:nvPr/>
          </p:nvSpPr>
          <p:spPr bwMode="auto">
            <a:xfrm>
              <a:off x="3944" y="1994"/>
              <a:ext cx="1043" cy="332"/>
            </a:xfrm>
            <a:prstGeom prst="rect">
              <a:avLst/>
            </a:prstGeom>
            <a:noFill/>
            <a:ln w="9525">
              <a:solidFill>
                <a:schemeClr val="tx1"/>
              </a:solidFill>
              <a:miter lim="800000"/>
              <a:headEnd/>
              <a:tailEnd/>
            </a:ln>
            <a:effectLst/>
          </p:spPr>
          <p:txBody>
            <a:bodyPr wrap="none">
              <a:spAutoFit/>
            </a:bodyPr>
            <a:lstStyle/>
            <a:p>
              <a:pPr algn="ctr"/>
              <a:r>
                <a:rPr lang="en-US" sz="1400">
                  <a:latin typeface="Times New Roman" pitchFamily="18" charset="0"/>
                </a:rPr>
                <a:t>6. </a:t>
              </a:r>
              <a:r>
                <a:rPr lang="en-US" sz="1400" i="1">
                  <a:latin typeface="Times New Roman" pitchFamily="18" charset="0"/>
                </a:rPr>
                <a:t>First</a:t>
              </a:r>
              <a:r>
                <a:rPr lang="en-US" sz="1400">
                  <a:latin typeface="Times New Roman" pitchFamily="18" charset="0"/>
                </a:rPr>
                <a:t> Patent Grant</a:t>
              </a:r>
            </a:p>
            <a:p>
              <a:pPr algn="ctr"/>
              <a:r>
                <a:rPr lang="en-US" sz="1400">
                  <a:latin typeface="Times New Roman" pitchFamily="18" charset="0"/>
                </a:rPr>
                <a:t>Issued</a:t>
              </a:r>
            </a:p>
          </p:txBody>
        </p:sp>
        <p:grpSp>
          <p:nvGrpSpPr>
            <p:cNvPr id="21" name="Group 1038"/>
            <p:cNvGrpSpPr>
              <a:grpSpLocks/>
            </p:cNvGrpSpPr>
            <p:nvPr/>
          </p:nvGrpSpPr>
          <p:grpSpPr bwMode="auto">
            <a:xfrm>
              <a:off x="1239" y="2956"/>
              <a:ext cx="560" cy="335"/>
              <a:chOff x="1057" y="3361"/>
              <a:chExt cx="560" cy="335"/>
            </a:xfrm>
          </p:grpSpPr>
          <p:sp>
            <p:nvSpPr>
              <p:cNvPr id="35" name="Text Box 1039"/>
              <p:cNvSpPr txBox="1">
                <a:spLocks noChangeArrowheads="1"/>
              </p:cNvSpPr>
              <p:nvPr/>
            </p:nvSpPr>
            <p:spPr bwMode="auto">
              <a:xfrm>
                <a:off x="1057" y="3446"/>
                <a:ext cx="560" cy="250"/>
              </a:xfrm>
              <a:prstGeom prst="rect">
                <a:avLst/>
              </a:prstGeom>
              <a:noFill/>
              <a:ln w="9525">
                <a:noFill/>
                <a:miter lim="800000"/>
                <a:headEnd/>
                <a:tailEnd/>
              </a:ln>
              <a:effectLst/>
            </p:spPr>
            <p:txBody>
              <a:bodyPr wrap="none">
                <a:spAutoFit/>
              </a:bodyPr>
              <a:lstStyle/>
              <a:p>
                <a:r>
                  <a:rPr lang="en-US" sz="2000">
                    <a:solidFill>
                      <a:srgbClr val="C8041B"/>
                    </a:solidFill>
                    <a:latin typeface="Times New Roman" pitchFamily="18" charset="0"/>
                  </a:rPr>
                  <a:t>12 mo.</a:t>
                </a:r>
              </a:p>
            </p:txBody>
          </p:sp>
          <p:sp>
            <p:nvSpPr>
              <p:cNvPr id="36" name="Line 1040"/>
              <p:cNvSpPr>
                <a:spLocks noChangeShapeType="1"/>
              </p:cNvSpPr>
              <p:nvPr/>
            </p:nvSpPr>
            <p:spPr bwMode="auto">
              <a:xfrm>
                <a:off x="1341" y="3361"/>
                <a:ext cx="0" cy="147"/>
              </a:xfrm>
              <a:prstGeom prst="line">
                <a:avLst/>
              </a:prstGeom>
              <a:noFill/>
              <a:ln w="9525">
                <a:solidFill>
                  <a:srgbClr val="C8041B"/>
                </a:solidFill>
                <a:miter lim="800000"/>
                <a:headEnd type="triangle" w="med" len="med"/>
                <a:tailEnd/>
              </a:ln>
              <a:effectLst/>
            </p:spPr>
            <p:txBody>
              <a:bodyPr wrap="none"/>
              <a:lstStyle/>
              <a:p>
                <a:endParaRPr lang="en-US"/>
              </a:p>
            </p:txBody>
          </p:sp>
        </p:grpSp>
        <p:grpSp>
          <p:nvGrpSpPr>
            <p:cNvPr id="22" name="Group 1041"/>
            <p:cNvGrpSpPr>
              <a:grpSpLocks/>
            </p:cNvGrpSpPr>
            <p:nvPr/>
          </p:nvGrpSpPr>
          <p:grpSpPr bwMode="auto">
            <a:xfrm>
              <a:off x="2382" y="2962"/>
              <a:ext cx="560" cy="335"/>
              <a:chOff x="1057" y="3361"/>
              <a:chExt cx="560" cy="335"/>
            </a:xfrm>
          </p:grpSpPr>
          <p:sp>
            <p:nvSpPr>
              <p:cNvPr id="33" name="Text Box 1042"/>
              <p:cNvSpPr txBox="1">
                <a:spLocks noChangeArrowheads="1"/>
              </p:cNvSpPr>
              <p:nvPr/>
            </p:nvSpPr>
            <p:spPr bwMode="auto">
              <a:xfrm>
                <a:off x="1057" y="3446"/>
                <a:ext cx="560" cy="250"/>
              </a:xfrm>
              <a:prstGeom prst="rect">
                <a:avLst/>
              </a:prstGeom>
              <a:noFill/>
              <a:ln w="9525">
                <a:noFill/>
                <a:miter lim="800000"/>
                <a:headEnd/>
                <a:tailEnd/>
              </a:ln>
              <a:effectLst/>
            </p:spPr>
            <p:txBody>
              <a:bodyPr wrap="none">
                <a:spAutoFit/>
              </a:bodyPr>
              <a:lstStyle/>
              <a:p>
                <a:r>
                  <a:rPr lang="en-US" sz="2000">
                    <a:solidFill>
                      <a:srgbClr val="C8041B"/>
                    </a:solidFill>
                    <a:latin typeface="Times New Roman" pitchFamily="18" charset="0"/>
                  </a:rPr>
                  <a:t>24 mo.</a:t>
                </a:r>
              </a:p>
            </p:txBody>
          </p:sp>
          <p:sp>
            <p:nvSpPr>
              <p:cNvPr id="34" name="Line 1043"/>
              <p:cNvSpPr>
                <a:spLocks noChangeShapeType="1"/>
              </p:cNvSpPr>
              <p:nvPr/>
            </p:nvSpPr>
            <p:spPr bwMode="auto">
              <a:xfrm>
                <a:off x="1341" y="3361"/>
                <a:ext cx="0" cy="147"/>
              </a:xfrm>
              <a:prstGeom prst="line">
                <a:avLst/>
              </a:prstGeom>
              <a:noFill/>
              <a:ln w="9525">
                <a:solidFill>
                  <a:srgbClr val="C8041B"/>
                </a:solidFill>
                <a:miter lim="800000"/>
                <a:headEnd type="triangle" w="med" len="med"/>
                <a:tailEnd/>
              </a:ln>
              <a:effectLst/>
            </p:spPr>
            <p:txBody>
              <a:bodyPr wrap="none"/>
              <a:lstStyle/>
              <a:p>
                <a:endParaRPr lang="en-US"/>
              </a:p>
            </p:txBody>
          </p:sp>
        </p:grpSp>
        <p:grpSp>
          <p:nvGrpSpPr>
            <p:cNvPr id="23" name="Group 1044"/>
            <p:cNvGrpSpPr>
              <a:grpSpLocks/>
            </p:cNvGrpSpPr>
            <p:nvPr/>
          </p:nvGrpSpPr>
          <p:grpSpPr bwMode="auto">
            <a:xfrm>
              <a:off x="3543" y="2968"/>
              <a:ext cx="560" cy="335"/>
              <a:chOff x="1057" y="3361"/>
              <a:chExt cx="560" cy="335"/>
            </a:xfrm>
          </p:grpSpPr>
          <p:sp>
            <p:nvSpPr>
              <p:cNvPr id="31" name="Text Box 1045"/>
              <p:cNvSpPr txBox="1">
                <a:spLocks noChangeArrowheads="1"/>
              </p:cNvSpPr>
              <p:nvPr/>
            </p:nvSpPr>
            <p:spPr bwMode="auto">
              <a:xfrm>
                <a:off x="1057" y="3446"/>
                <a:ext cx="560" cy="250"/>
              </a:xfrm>
              <a:prstGeom prst="rect">
                <a:avLst/>
              </a:prstGeom>
              <a:noFill/>
              <a:ln w="9525">
                <a:noFill/>
                <a:miter lim="800000"/>
                <a:headEnd/>
                <a:tailEnd/>
              </a:ln>
              <a:effectLst/>
            </p:spPr>
            <p:txBody>
              <a:bodyPr wrap="none">
                <a:spAutoFit/>
              </a:bodyPr>
              <a:lstStyle/>
              <a:p>
                <a:r>
                  <a:rPr lang="en-US" sz="2000">
                    <a:solidFill>
                      <a:srgbClr val="C8041B"/>
                    </a:solidFill>
                    <a:latin typeface="Times New Roman" pitchFamily="18" charset="0"/>
                  </a:rPr>
                  <a:t>36 mo.</a:t>
                </a:r>
              </a:p>
            </p:txBody>
          </p:sp>
          <p:sp>
            <p:nvSpPr>
              <p:cNvPr id="32" name="Line 1046"/>
              <p:cNvSpPr>
                <a:spLocks noChangeShapeType="1"/>
              </p:cNvSpPr>
              <p:nvPr/>
            </p:nvSpPr>
            <p:spPr bwMode="auto">
              <a:xfrm>
                <a:off x="1341" y="3361"/>
                <a:ext cx="0" cy="147"/>
              </a:xfrm>
              <a:prstGeom prst="line">
                <a:avLst/>
              </a:prstGeom>
              <a:noFill/>
              <a:ln w="9525">
                <a:solidFill>
                  <a:srgbClr val="C8041B"/>
                </a:solidFill>
                <a:miter lim="800000"/>
                <a:headEnd type="triangle" w="med" len="med"/>
                <a:tailEnd/>
              </a:ln>
              <a:effectLst/>
            </p:spPr>
            <p:txBody>
              <a:bodyPr wrap="none"/>
              <a:lstStyle/>
              <a:p>
                <a:endParaRPr lang="en-US"/>
              </a:p>
            </p:txBody>
          </p:sp>
        </p:grpSp>
        <p:grpSp>
          <p:nvGrpSpPr>
            <p:cNvPr id="24" name="Group 1047"/>
            <p:cNvGrpSpPr>
              <a:grpSpLocks/>
            </p:cNvGrpSpPr>
            <p:nvPr/>
          </p:nvGrpSpPr>
          <p:grpSpPr bwMode="auto">
            <a:xfrm>
              <a:off x="4692" y="2974"/>
              <a:ext cx="560" cy="335"/>
              <a:chOff x="1057" y="3361"/>
              <a:chExt cx="560" cy="335"/>
            </a:xfrm>
          </p:grpSpPr>
          <p:sp>
            <p:nvSpPr>
              <p:cNvPr id="29" name="Text Box 1048"/>
              <p:cNvSpPr txBox="1">
                <a:spLocks noChangeArrowheads="1"/>
              </p:cNvSpPr>
              <p:nvPr/>
            </p:nvSpPr>
            <p:spPr bwMode="auto">
              <a:xfrm>
                <a:off x="1057" y="3446"/>
                <a:ext cx="560" cy="250"/>
              </a:xfrm>
              <a:prstGeom prst="rect">
                <a:avLst/>
              </a:prstGeom>
              <a:noFill/>
              <a:ln w="9525">
                <a:noFill/>
                <a:miter lim="800000"/>
                <a:headEnd/>
                <a:tailEnd/>
              </a:ln>
              <a:effectLst/>
            </p:spPr>
            <p:txBody>
              <a:bodyPr wrap="none">
                <a:spAutoFit/>
              </a:bodyPr>
              <a:lstStyle/>
              <a:p>
                <a:r>
                  <a:rPr lang="en-US" sz="2000">
                    <a:solidFill>
                      <a:srgbClr val="C8041B"/>
                    </a:solidFill>
                    <a:latin typeface="Times New Roman" pitchFamily="18" charset="0"/>
                  </a:rPr>
                  <a:t>48 mo.</a:t>
                </a:r>
              </a:p>
            </p:txBody>
          </p:sp>
          <p:sp>
            <p:nvSpPr>
              <p:cNvPr id="30" name="Line 1049"/>
              <p:cNvSpPr>
                <a:spLocks noChangeShapeType="1"/>
              </p:cNvSpPr>
              <p:nvPr/>
            </p:nvSpPr>
            <p:spPr bwMode="auto">
              <a:xfrm>
                <a:off x="1341" y="3361"/>
                <a:ext cx="0" cy="147"/>
              </a:xfrm>
              <a:prstGeom prst="line">
                <a:avLst/>
              </a:prstGeom>
              <a:noFill/>
              <a:ln w="9525">
                <a:solidFill>
                  <a:srgbClr val="C8041B"/>
                </a:solidFill>
                <a:miter lim="800000"/>
                <a:headEnd type="triangle" w="med" len="med"/>
                <a:tailEnd/>
              </a:ln>
              <a:effectLst/>
            </p:spPr>
            <p:txBody>
              <a:bodyPr wrap="none"/>
              <a:lstStyle/>
              <a:p>
                <a:endParaRPr lang="en-US"/>
              </a:p>
            </p:txBody>
          </p:sp>
        </p:grpSp>
        <p:sp>
          <p:nvSpPr>
            <p:cNvPr id="25" name="Text Box 1050"/>
            <p:cNvSpPr txBox="1">
              <a:spLocks noChangeArrowheads="1"/>
            </p:cNvSpPr>
            <p:nvPr/>
          </p:nvSpPr>
          <p:spPr bwMode="auto">
            <a:xfrm>
              <a:off x="3177" y="1927"/>
              <a:ext cx="725" cy="466"/>
            </a:xfrm>
            <a:prstGeom prst="rect">
              <a:avLst/>
            </a:prstGeom>
            <a:noFill/>
            <a:ln w="9525">
              <a:solidFill>
                <a:schemeClr val="tx2"/>
              </a:solidFill>
              <a:miter lim="800000"/>
              <a:headEnd/>
              <a:tailEnd/>
            </a:ln>
            <a:effectLst/>
          </p:spPr>
          <p:txBody>
            <a:bodyPr wrap="none">
              <a:spAutoFit/>
            </a:bodyPr>
            <a:lstStyle/>
            <a:p>
              <a:pPr algn="ctr"/>
              <a:r>
                <a:rPr lang="en-US" sz="1400">
                  <a:solidFill>
                    <a:schemeClr val="tx2"/>
                  </a:solidFill>
                  <a:latin typeface="Times New Roman" pitchFamily="18" charset="0"/>
                </a:rPr>
                <a:t>5. Enter </a:t>
              </a:r>
            </a:p>
            <a:p>
              <a:pPr algn="ctr"/>
              <a:r>
                <a:rPr lang="en-US" sz="1400">
                  <a:solidFill>
                    <a:schemeClr val="tx2"/>
                  </a:solidFill>
                  <a:latin typeface="Times New Roman" pitchFamily="18" charset="0"/>
                </a:rPr>
                <a:t>National</a:t>
              </a:r>
            </a:p>
            <a:p>
              <a:pPr algn="ctr"/>
              <a:r>
                <a:rPr lang="en-US" sz="1400">
                  <a:solidFill>
                    <a:schemeClr val="tx2"/>
                  </a:solidFill>
                  <a:latin typeface="Times New Roman" pitchFamily="18" charset="0"/>
                </a:rPr>
                <a:t>Stage of PCT</a:t>
              </a:r>
            </a:p>
          </p:txBody>
        </p:sp>
        <p:grpSp>
          <p:nvGrpSpPr>
            <p:cNvPr id="26" name="Group 1051"/>
            <p:cNvGrpSpPr>
              <a:grpSpLocks/>
            </p:cNvGrpSpPr>
            <p:nvPr/>
          </p:nvGrpSpPr>
          <p:grpSpPr bwMode="auto">
            <a:xfrm>
              <a:off x="1157" y="1812"/>
              <a:ext cx="843" cy="697"/>
              <a:chOff x="1157" y="1917"/>
              <a:chExt cx="843" cy="697"/>
            </a:xfrm>
          </p:grpSpPr>
          <p:sp>
            <p:nvSpPr>
              <p:cNvPr id="27" name="Text Box 1052"/>
              <p:cNvSpPr txBox="1">
                <a:spLocks noChangeArrowheads="1"/>
              </p:cNvSpPr>
              <p:nvPr/>
            </p:nvSpPr>
            <p:spPr bwMode="auto">
              <a:xfrm>
                <a:off x="1157" y="1917"/>
                <a:ext cx="840" cy="325"/>
              </a:xfrm>
              <a:prstGeom prst="rect">
                <a:avLst/>
              </a:prstGeom>
              <a:noFill/>
              <a:ln w="9525">
                <a:solidFill>
                  <a:schemeClr val="tx1"/>
                </a:solidFill>
                <a:miter lim="800000"/>
                <a:headEnd/>
                <a:tailEnd/>
              </a:ln>
              <a:effectLst/>
            </p:spPr>
            <p:txBody>
              <a:bodyPr wrap="none">
                <a:spAutoFit/>
              </a:bodyPr>
              <a:lstStyle/>
              <a:p>
                <a:pPr algn="ctr"/>
                <a:r>
                  <a:rPr lang="en-US" sz="1400">
                    <a:latin typeface="Times New Roman" pitchFamily="18" charset="0"/>
                  </a:rPr>
                  <a:t>2. File U.S.non-</a:t>
                </a:r>
              </a:p>
              <a:p>
                <a:pPr algn="ctr">
                  <a:lnSpc>
                    <a:spcPct val="95000"/>
                  </a:lnSpc>
                  <a:spcAft>
                    <a:spcPct val="25000"/>
                  </a:spcAft>
                </a:pPr>
                <a:r>
                  <a:rPr lang="en-US" sz="1400">
                    <a:latin typeface="Times New Roman" pitchFamily="18" charset="0"/>
                  </a:rPr>
                  <a:t>Provisional</a:t>
                </a:r>
                <a:endParaRPr lang="en-US" sz="1400">
                  <a:solidFill>
                    <a:schemeClr val="tx2"/>
                  </a:solidFill>
                  <a:latin typeface="Times New Roman" pitchFamily="18" charset="0"/>
                </a:endParaRPr>
              </a:p>
            </p:txBody>
          </p:sp>
          <p:sp>
            <p:nvSpPr>
              <p:cNvPr id="28" name="Text Box 1053"/>
              <p:cNvSpPr txBox="1">
                <a:spLocks noChangeArrowheads="1"/>
              </p:cNvSpPr>
              <p:nvPr/>
            </p:nvSpPr>
            <p:spPr bwMode="auto">
              <a:xfrm>
                <a:off x="1160" y="2416"/>
                <a:ext cx="840" cy="198"/>
              </a:xfrm>
              <a:prstGeom prst="rect">
                <a:avLst/>
              </a:prstGeom>
              <a:noFill/>
              <a:ln w="9525">
                <a:solidFill>
                  <a:schemeClr val="tx2"/>
                </a:solidFill>
                <a:miter lim="800000"/>
                <a:headEnd/>
                <a:tailEnd/>
              </a:ln>
              <a:effectLst/>
            </p:spPr>
            <p:txBody>
              <a:bodyPr>
                <a:spAutoFit/>
              </a:bodyPr>
              <a:lstStyle/>
              <a:p>
                <a:pPr algn="ctr">
                  <a:spcBef>
                    <a:spcPct val="50000"/>
                  </a:spcBef>
                </a:pPr>
                <a:r>
                  <a:rPr lang="en-US" sz="1400">
                    <a:solidFill>
                      <a:schemeClr val="tx2"/>
                    </a:solidFill>
                    <a:latin typeface="Times New Roman" pitchFamily="18" charset="0"/>
                  </a:rPr>
                  <a:t>3. File PCT</a:t>
                </a:r>
              </a:p>
            </p:txBody>
          </p:sp>
        </p:grpSp>
      </p:grpSp>
    </p:spTree>
    <p:extLst>
      <p:ext uri="{BB962C8B-B14F-4D97-AF65-F5344CB8AC3E}">
        <p14:creationId xmlns:p14="http://schemas.microsoft.com/office/powerpoint/2010/main" val="1549565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Copyrights ©</a:t>
            </a:r>
            <a:endParaRPr lang="en-US" dirty="0">
              <a:solidFill>
                <a:schemeClr val="accent1">
                  <a:lumMod val="50000"/>
                </a:schemeClr>
              </a:solidFill>
            </a:endParaRPr>
          </a:p>
        </p:txBody>
      </p:sp>
      <p:sp>
        <p:nvSpPr>
          <p:cNvPr id="3" name="Content Placeholder 2"/>
          <p:cNvSpPr>
            <a:spLocks noGrp="1"/>
          </p:cNvSpPr>
          <p:nvPr>
            <p:ph idx="1"/>
          </p:nvPr>
        </p:nvSpPr>
        <p:spPr>
          <a:xfrm>
            <a:off x="457200" y="1600201"/>
            <a:ext cx="5562600" cy="4419599"/>
          </a:xfrm>
        </p:spPr>
        <p:txBody>
          <a:bodyPr>
            <a:normAutofit fontScale="92500" lnSpcReduction="10000"/>
          </a:bodyPr>
          <a:lstStyle/>
          <a:p>
            <a:pPr marL="914400" indent="-457200"/>
            <a:r>
              <a:rPr lang="en-US" dirty="0" smtClean="0">
                <a:solidFill>
                  <a:schemeClr val="accent1">
                    <a:lumMod val="50000"/>
                  </a:schemeClr>
                </a:solidFill>
              </a:rPr>
              <a:t>Protects an author’s artistic expression in a literary work, musical work, computer software, video, motion picture, sound recording, photo, sculpture, etc.</a:t>
            </a:r>
          </a:p>
          <a:p>
            <a:pPr marL="914400" indent="-457200">
              <a:spcBef>
                <a:spcPts val="2450"/>
              </a:spcBef>
            </a:pPr>
            <a:r>
              <a:rPr lang="en-US" dirty="0" smtClean="0">
                <a:solidFill>
                  <a:schemeClr val="accent1">
                    <a:lumMod val="50000"/>
                  </a:schemeClr>
                </a:solidFill>
              </a:rPr>
              <a:t>“Copyright protection subsists from the time the work is created in fixed form.” </a:t>
            </a:r>
          </a:p>
          <a:p>
            <a:pPr marL="914400" indent="-457200">
              <a:spcBef>
                <a:spcPts val="2450"/>
              </a:spcBef>
            </a:pPr>
            <a:r>
              <a:rPr lang="en-US" dirty="0" smtClean="0">
                <a:solidFill>
                  <a:schemeClr val="accent1">
                    <a:lumMod val="50000"/>
                  </a:schemeClr>
                </a:solidFill>
              </a:rPr>
              <a:t>Can register the “work” with the US Copyright Office ($45). </a:t>
            </a:r>
            <a:r>
              <a:rPr lang="en-US" dirty="0" smtClean="0">
                <a:solidFill>
                  <a:schemeClr val="accent1">
                    <a:lumMod val="50000"/>
                  </a:schemeClr>
                </a:solidFill>
                <a:hlinkClick r:id="rId2"/>
              </a:rPr>
              <a:t>http://www.copyright.gov/</a:t>
            </a:r>
            <a:r>
              <a:rPr lang="en-US" dirty="0" smtClean="0">
                <a:solidFill>
                  <a:schemeClr val="accent1">
                    <a:lumMod val="50000"/>
                  </a:schemeClr>
                </a:solidFill>
              </a:rPr>
              <a:t> </a:t>
            </a:r>
          </a:p>
          <a:p>
            <a:pPr marL="914400" indent="-457200">
              <a:spcBef>
                <a:spcPts val="2450"/>
              </a:spcBef>
            </a:pPr>
            <a:r>
              <a:rPr lang="en-US" b="1" dirty="0" smtClean="0">
                <a:solidFill>
                  <a:schemeClr val="accent1">
                    <a:lumMod val="50000"/>
                  </a:schemeClr>
                </a:solidFill>
              </a:rPr>
              <a:t>Copyright Term Extension Act (CTEA) </a:t>
            </a:r>
            <a:r>
              <a:rPr lang="en-US" dirty="0" smtClean="0">
                <a:solidFill>
                  <a:schemeClr val="accent1">
                    <a:lumMod val="50000"/>
                  </a:schemeClr>
                </a:solidFill>
              </a:rPr>
              <a:t>“For works created after January 1, 1978, copyright protection lasts for the life of the author plus an additional 70 years.” </a:t>
            </a:r>
          </a:p>
          <a:p>
            <a:endParaRPr lang="en-US" dirty="0"/>
          </a:p>
        </p:txBody>
      </p:sp>
      <p:sp>
        <p:nvSpPr>
          <p:cNvPr id="10" name="Rectangle 1"/>
          <p:cNvSpPr txBox="1">
            <a:spLocks noChangeArrowheads="1"/>
          </p:cNvSpPr>
          <p:nvPr/>
        </p:nvSpPr>
        <p:spPr>
          <a:xfrm>
            <a:off x="533400" y="-685800"/>
            <a:ext cx="11176000" cy="2540000"/>
          </a:xfrm>
          <a:prstGeom prst="rect">
            <a:avLst/>
          </a:prstGeo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A1D1FF"/>
              </a:solidFill>
            </a:endParaRPr>
          </a:p>
        </p:txBody>
      </p:sp>
      <p:sp>
        <p:nvSpPr>
          <p:cNvPr id="11" name="Rectangle 2"/>
          <p:cNvSpPr txBox="1">
            <a:spLocks noChangeArrowheads="1"/>
          </p:cNvSpPr>
          <p:nvPr/>
        </p:nvSpPr>
        <p:spPr>
          <a:xfrm>
            <a:off x="-127000" y="1371600"/>
            <a:ext cx="11023600" cy="8115300"/>
          </a:xfrm>
          <a:prstGeom prst="rect">
            <a:avLst/>
          </a:prstGeo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92175" indent="-434975">
              <a:buFontTx/>
              <a:buBlip>
                <a:blip r:embed="rId3"/>
              </a:buBlip>
            </a:pPr>
            <a:endParaRPr lang="en-US" sz="2600"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781" y="1981200"/>
            <a:ext cx="2501900" cy="3667125"/>
          </a:xfrm>
          <a:prstGeom prst="rect">
            <a:avLst/>
          </a:prstGeom>
          <a:noFill/>
          <a:ln w="12700"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6705600" y="5884144"/>
            <a:ext cx="1992204" cy="474094"/>
          </a:xfrm>
          <a:prstGeom prst="rect">
            <a:avLst/>
          </a:prstGeom>
        </p:spPr>
      </p:pic>
    </p:spTree>
    <p:extLst>
      <p:ext uri="{BB962C8B-B14F-4D97-AF65-F5344CB8AC3E}">
        <p14:creationId xmlns:p14="http://schemas.microsoft.com/office/powerpoint/2010/main" val="177107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7272576" presetClass="entr" presetSubtype="162877312"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Example</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457200" lvl="1" indent="0">
              <a:buNone/>
            </a:pPr>
            <a:r>
              <a:rPr lang="en-US" sz="2400" dirty="0" smtClean="0">
                <a:solidFill>
                  <a:schemeClr val="accent1">
                    <a:lumMod val="50000"/>
                  </a:schemeClr>
                </a:solidFill>
              </a:rPr>
              <a:t>Disclosed: 1997</a:t>
            </a:r>
          </a:p>
          <a:p>
            <a:pPr marL="457200" lvl="1" indent="0">
              <a:buNone/>
            </a:pPr>
            <a:r>
              <a:rPr lang="en-US" sz="2400" dirty="0" smtClean="0">
                <a:solidFill>
                  <a:schemeClr val="accent1">
                    <a:lumMod val="50000"/>
                  </a:schemeClr>
                </a:solidFill>
              </a:rPr>
              <a:t>Patent filed:1999</a:t>
            </a:r>
          </a:p>
          <a:p>
            <a:pPr marL="457200" lvl="1" indent="0">
              <a:buNone/>
            </a:pPr>
            <a:r>
              <a:rPr lang="en-US" sz="2400" dirty="0" smtClean="0">
                <a:solidFill>
                  <a:schemeClr val="accent1">
                    <a:lumMod val="50000"/>
                  </a:schemeClr>
                </a:solidFill>
              </a:rPr>
              <a:t>US Patent issued:2002</a:t>
            </a:r>
          </a:p>
          <a:p>
            <a:pPr marL="457200" lvl="1" indent="0">
              <a:buNone/>
            </a:pPr>
            <a:r>
              <a:rPr lang="en-US" sz="2400" dirty="0" smtClean="0">
                <a:solidFill>
                  <a:schemeClr val="accent1">
                    <a:lumMod val="50000"/>
                  </a:schemeClr>
                </a:solidFill>
              </a:rPr>
              <a:t>Licensee: 20 year exclusive license signed 1998-2018</a:t>
            </a:r>
          </a:p>
          <a:p>
            <a:pPr marL="457200" lvl="1" indent="0">
              <a:buNone/>
            </a:pPr>
            <a:r>
              <a:rPr lang="en-US" sz="2400" dirty="0" smtClean="0">
                <a:solidFill>
                  <a:schemeClr val="accent1">
                    <a:lumMod val="50000"/>
                  </a:schemeClr>
                </a:solidFill>
              </a:rPr>
              <a:t>Costs: $180,000 +</a:t>
            </a:r>
          </a:p>
          <a:p>
            <a:pPr marL="457200" lvl="1" indent="0">
              <a:buNone/>
            </a:pPr>
            <a:r>
              <a:rPr lang="en-US" sz="2400" dirty="0" smtClean="0">
                <a:solidFill>
                  <a:schemeClr val="accent1">
                    <a:lumMod val="50000"/>
                  </a:schemeClr>
                </a:solidFill>
              </a:rPr>
              <a:t>Patents: </a:t>
            </a:r>
            <a:r>
              <a:rPr lang="en-US" sz="2400" u="sng" dirty="0" smtClean="0">
                <a:solidFill>
                  <a:schemeClr val="accent1">
                    <a:lumMod val="50000"/>
                  </a:schemeClr>
                </a:solidFill>
              </a:rPr>
              <a:t>US</a:t>
            </a:r>
            <a:r>
              <a:rPr lang="en-US" sz="2400" dirty="0" smtClean="0">
                <a:solidFill>
                  <a:schemeClr val="accent1">
                    <a:lumMod val="50000"/>
                  </a:schemeClr>
                </a:solidFill>
              </a:rPr>
              <a:t>, Australia, Austria, Belgium, Canada, Europe, France, Germany, Ireland, </a:t>
            </a:r>
            <a:r>
              <a:rPr lang="en-US" sz="2400" u="sng" dirty="0" smtClean="0">
                <a:solidFill>
                  <a:schemeClr val="accent1">
                    <a:lumMod val="50000"/>
                  </a:schemeClr>
                </a:solidFill>
              </a:rPr>
              <a:t>Japan</a:t>
            </a:r>
            <a:r>
              <a:rPr lang="en-US" sz="2400" dirty="0" smtClean="0">
                <a:solidFill>
                  <a:schemeClr val="accent1">
                    <a:lumMod val="50000"/>
                  </a:schemeClr>
                </a:solidFill>
              </a:rPr>
              <a:t>, Netherlands, Portugal, Spain, Switzerland, UK</a:t>
            </a:r>
            <a:endParaRPr lang="en-US" sz="2400" dirty="0">
              <a:solidFill>
                <a:schemeClr val="accent1">
                  <a:lumMod val="50000"/>
                </a:schemeClr>
              </a:solidFill>
            </a:endParaRPr>
          </a:p>
        </p:txBody>
      </p:sp>
      <p:pic>
        <p:nvPicPr>
          <p:cNvPr id="10" name="Picture 9"/>
          <p:cNvPicPr>
            <a:picLocks noChangeAspect="1"/>
          </p:cNvPicPr>
          <p:nvPr/>
        </p:nvPicPr>
        <p:blipFill>
          <a:blip r:embed="rId2"/>
          <a:stretch>
            <a:fillRect/>
          </a:stretch>
        </p:blipFill>
        <p:spPr>
          <a:xfrm>
            <a:off x="6781800" y="6066692"/>
            <a:ext cx="1993565" cy="475529"/>
          </a:xfrm>
          <a:prstGeom prst="rect">
            <a:avLst/>
          </a:prstGeom>
        </p:spPr>
      </p:pic>
    </p:spTree>
    <p:extLst>
      <p:ext uri="{BB962C8B-B14F-4D97-AF65-F5344CB8AC3E}">
        <p14:creationId xmlns:p14="http://schemas.microsoft.com/office/powerpoint/2010/main" val="2394030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Contact</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457200" lvl="1" indent="0">
              <a:buNone/>
            </a:pPr>
            <a:r>
              <a:rPr lang="en-US" sz="2800" dirty="0" smtClean="0">
                <a:solidFill>
                  <a:schemeClr val="accent1">
                    <a:lumMod val="50000"/>
                  </a:schemeClr>
                </a:solidFill>
              </a:rPr>
              <a:t>Office of Commercialization</a:t>
            </a:r>
          </a:p>
          <a:p>
            <a:pPr marL="457200" lvl="1" indent="0">
              <a:buNone/>
            </a:pPr>
            <a:r>
              <a:rPr lang="en-US" sz="2800" dirty="0" smtClean="0">
                <a:solidFill>
                  <a:schemeClr val="accent1">
                    <a:lumMod val="50000"/>
                  </a:schemeClr>
                </a:solidFill>
              </a:rPr>
              <a:t>Washington State University</a:t>
            </a:r>
          </a:p>
          <a:p>
            <a:pPr marL="457200" lvl="1" indent="0">
              <a:buNone/>
            </a:pPr>
            <a:r>
              <a:rPr lang="en-US" sz="2800" dirty="0" smtClean="0">
                <a:solidFill>
                  <a:schemeClr val="accent1">
                    <a:lumMod val="50000"/>
                  </a:schemeClr>
                </a:solidFill>
              </a:rPr>
              <a:t>Email: </a:t>
            </a:r>
            <a:r>
              <a:rPr lang="en-US" sz="2800" dirty="0" smtClean="0">
                <a:solidFill>
                  <a:schemeClr val="accent1">
                    <a:lumMod val="50000"/>
                  </a:schemeClr>
                </a:solidFill>
                <a:hlinkClick r:id="rId2"/>
              </a:rPr>
              <a:t>commercialization@wsu.edu</a:t>
            </a:r>
            <a:endParaRPr lang="en-US" sz="2800" dirty="0" smtClean="0">
              <a:solidFill>
                <a:schemeClr val="accent1">
                  <a:lumMod val="50000"/>
                </a:schemeClr>
              </a:solidFill>
            </a:endParaRPr>
          </a:p>
          <a:p>
            <a:pPr marL="457200" lvl="1" indent="0">
              <a:buNone/>
            </a:pPr>
            <a:r>
              <a:rPr lang="en-US" sz="2800" dirty="0" smtClean="0">
                <a:solidFill>
                  <a:schemeClr val="accent1">
                    <a:lumMod val="50000"/>
                  </a:schemeClr>
                </a:solidFill>
              </a:rPr>
              <a:t>Phone: 509-335-5526</a:t>
            </a:r>
            <a:endParaRPr lang="en-US" sz="2800" dirty="0">
              <a:solidFill>
                <a:schemeClr val="accent1">
                  <a:lumMod val="50000"/>
                </a:schemeClr>
              </a:solidFill>
            </a:endParaRPr>
          </a:p>
        </p:txBody>
      </p:sp>
    </p:spTree>
    <p:extLst>
      <p:ext uri="{BB962C8B-B14F-4D97-AF65-F5344CB8AC3E}">
        <p14:creationId xmlns:p14="http://schemas.microsoft.com/office/powerpoint/2010/main" val="48134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Trademarks</a:t>
            </a:r>
            <a:endParaRPr lang="en-US" dirty="0">
              <a:solidFill>
                <a:schemeClr val="accent1">
                  <a:lumMod val="50000"/>
                </a:schemeClr>
              </a:solidFill>
            </a:endParaRPr>
          </a:p>
        </p:txBody>
      </p:sp>
      <p:sp>
        <p:nvSpPr>
          <p:cNvPr id="3" name="Content Placeholder 2"/>
          <p:cNvSpPr>
            <a:spLocks noGrp="1"/>
          </p:cNvSpPr>
          <p:nvPr>
            <p:ph idx="1"/>
          </p:nvPr>
        </p:nvSpPr>
        <p:spPr>
          <a:xfrm>
            <a:off x="457200" y="1600201"/>
            <a:ext cx="6553200" cy="3200399"/>
          </a:xfrm>
        </p:spPr>
        <p:txBody>
          <a:bodyPr>
            <a:normAutofit fontScale="92500" lnSpcReduction="10000"/>
          </a:bodyPr>
          <a:lstStyle/>
          <a:p>
            <a:r>
              <a:rPr lang="en-US" dirty="0" smtClean="0">
                <a:solidFill>
                  <a:schemeClr val="accent1">
                    <a:lumMod val="50000"/>
                  </a:schemeClr>
                </a:solidFill>
              </a:rPr>
              <a:t>A trademark, is a distinctive sign or indicator used by an individual, business organization, or other legal entity to identify for consumers that the products or services on or with which the trademark appears originate from a unique source, designated for a specific market, and to distinguish its products or services from those of other entities.</a:t>
            </a:r>
          </a:p>
          <a:p>
            <a:r>
              <a:rPr lang="en-US" dirty="0" smtClean="0">
                <a:solidFill>
                  <a:schemeClr val="accent1">
                    <a:lumMod val="50000"/>
                  </a:schemeClr>
                </a:solidFill>
              </a:rPr>
              <a:t>Trademarks rights must be maintained through actual lawful use of the trademark. </a:t>
            </a:r>
            <a:endParaRPr lang="en-US" dirty="0">
              <a:solidFill>
                <a:schemeClr val="accent1">
                  <a:lumMod val="50000"/>
                </a:schemeClr>
              </a:solidFill>
            </a:endParaRPr>
          </a:p>
          <a:p>
            <a:r>
              <a:rPr lang="en-US" dirty="0" smtClean="0">
                <a:solidFill>
                  <a:schemeClr val="accent1">
                    <a:lumMod val="50000"/>
                  </a:schemeClr>
                </a:solidFill>
              </a:rPr>
              <a:t>These rights will cease if a mark is not actively used for a period of time, normally 5 years in most jurisdictions</a:t>
            </a:r>
          </a:p>
          <a:p>
            <a:r>
              <a:rPr lang="en-US" dirty="0" smtClean="0">
                <a:solidFill>
                  <a:schemeClr val="accent1">
                    <a:lumMod val="50000"/>
                  </a:schemeClr>
                </a:solidFill>
              </a:rPr>
              <a:t>Can exist in perpetuity</a:t>
            </a:r>
          </a:p>
          <a:p>
            <a:endParaRPr lang="en-US" dirty="0" smtClean="0"/>
          </a:p>
          <a:p>
            <a:endParaRPr lang="en-US" dirty="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9984" y="4401039"/>
            <a:ext cx="933974" cy="10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0995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2819400"/>
            <a:ext cx="114372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694442"/>
            <a:ext cx="2291726" cy="79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143000"/>
            <a:ext cx="1333056" cy="118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5" name="Picture 14"/>
          <p:cNvPicPr>
            <a:picLocks noChangeAspect="1"/>
          </p:cNvPicPr>
          <p:nvPr/>
        </p:nvPicPr>
        <p:blipFill>
          <a:blip r:embed="rId7"/>
          <a:stretch>
            <a:fillRect/>
          </a:stretch>
        </p:blipFill>
        <p:spPr>
          <a:xfrm>
            <a:off x="6642968" y="5943600"/>
            <a:ext cx="1993565" cy="475529"/>
          </a:xfrm>
          <a:prstGeom prst="rect">
            <a:avLst/>
          </a:prstGeom>
        </p:spPr>
      </p:pic>
    </p:spTree>
    <p:extLst>
      <p:ext uri="{BB962C8B-B14F-4D97-AF65-F5344CB8AC3E}">
        <p14:creationId xmlns:p14="http://schemas.microsoft.com/office/powerpoint/2010/main" val="25514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6437248" presetClass="entr" presetSubtype="168328064"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6437248" presetClass="entr" presetSubtype="162207912"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6437248" presetClass="entr" presetSubtype="117408592"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6437248" presetClass="entr" presetSubtype="168328016"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Trade Secrets</a:t>
            </a:r>
            <a:endParaRPr lang="en-US" dirty="0">
              <a:solidFill>
                <a:schemeClr val="accent1">
                  <a:lumMod val="50000"/>
                </a:schemeClr>
              </a:solidFill>
            </a:endParaRPr>
          </a:p>
        </p:txBody>
      </p:sp>
      <p:sp>
        <p:nvSpPr>
          <p:cNvPr id="3" name="Content Placeholder 2"/>
          <p:cNvSpPr>
            <a:spLocks noGrp="1"/>
          </p:cNvSpPr>
          <p:nvPr>
            <p:ph idx="1"/>
          </p:nvPr>
        </p:nvSpPr>
        <p:spPr>
          <a:xfrm>
            <a:off x="457200" y="1600200"/>
            <a:ext cx="7467600" cy="3428999"/>
          </a:xfrm>
        </p:spPr>
        <p:txBody>
          <a:bodyPr>
            <a:normAutofit/>
          </a:bodyPr>
          <a:lstStyle/>
          <a:p>
            <a:pPr marL="0" indent="0">
              <a:buNone/>
            </a:pPr>
            <a:r>
              <a:rPr lang="en-US" dirty="0" smtClean="0">
                <a:solidFill>
                  <a:schemeClr val="accent1">
                    <a:lumMod val="50000"/>
                  </a:schemeClr>
                </a:solidFill>
              </a:rPr>
              <a:t>A trade secret is information that:</a:t>
            </a:r>
          </a:p>
          <a:p>
            <a:pPr marL="0" indent="0">
              <a:buNone/>
            </a:pPr>
            <a:endParaRPr lang="en-US" dirty="0" smtClean="0">
              <a:solidFill>
                <a:schemeClr val="accent1">
                  <a:lumMod val="50000"/>
                </a:schemeClr>
              </a:solidFill>
            </a:endParaRPr>
          </a:p>
          <a:p>
            <a:r>
              <a:rPr lang="en-US" dirty="0" smtClean="0">
                <a:solidFill>
                  <a:schemeClr val="accent1">
                    <a:lumMod val="50000"/>
                  </a:schemeClr>
                </a:solidFill>
              </a:rPr>
              <a:t>is not generally known to the public</a:t>
            </a:r>
          </a:p>
          <a:p>
            <a:r>
              <a:rPr lang="en-US" dirty="0" smtClean="0">
                <a:solidFill>
                  <a:schemeClr val="accent1">
                    <a:lumMod val="50000"/>
                  </a:schemeClr>
                </a:solidFill>
              </a:rPr>
              <a:t>confers some sort of economic benefit on its holder (where this benefit must derive specifically from its not being generally known, not just from the value of the information itself)</a:t>
            </a:r>
          </a:p>
          <a:p>
            <a:r>
              <a:rPr lang="en-US" dirty="0" smtClean="0">
                <a:solidFill>
                  <a:schemeClr val="accent1">
                    <a:lumMod val="50000"/>
                  </a:schemeClr>
                </a:solidFill>
              </a:rPr>
              <a:t>is the subject of reasonable efforts to maintain its secrecy</a:t>
            </a:r>
            <a:endParaRPr lang="en-US" dirty="0">
              <a:solidFill>
                <a:schemeClr val="accent1">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434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stretch>
            <a:fillRect/>
          </a:stretch>
        </p:blipFill>
        <p:spPr>
          <a:xfrm>
            <a:off x="6667500" y="6019799"/>
            <a:ext cx="1993565" cy="475529"/>
          </a:xfrm>
          <a:prstGeom prst="rect">
            <a:avLst/>
          </a:prstGeom>
        </p:spPr>
      </p:pic>
    </p:spTree>
    <p:extLst>
      <p:ext uri="{BB962C8B-B14F-4D97-AF65-F5344CB8AC3E}">
        <p14:creationId xmlns:p14="http://schemas.microsoft.com/office/powerpoint/2010/main" val="231348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Patent</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1">
                    <a:lumMod val="50000"/>
                  </a:schemeClr>
                </a:solidFill>
              </a:rPr>
              <a:t> It consists of a </a:t>
            </a:r>
            <a:r>
              <a:rPr lang="en-US" u="sng" dirty="0" smtClean="0">
                <a:solidFill>
                  <a:schemeClr val="accent1">
                    <a:lumMod val="50000"/>
                  </a:schemeClr>
                </a:solidFill>
              </a:rPr>
              <a:t>set of </a:t>
            </a:r>
            <a:r>
              <a:rPr lang="en-US" u="sng" dirty="0">
                <a:solidFill>
                  <a:schemeClr val="accent1">
                    <a:lumMod val="50000"/>
                  </a:schemeClr>
                </a:solidFill>
              </a:rPr>
              <a:t>exclusive rights</a:t>
            </a:r>
            <a:r>
              <a:rPr lang="en-US" dirty="0">
                <a:solidFill>
                  <a:schemeClr val="accent1">
                    <a:lumMod val="50000"/>
                  </a:schemeClr>
                </a:solidFill>
              </a:rPr>
              <a:t> </a:t>
            </a:r>
            <a:r>
              <a:rPr lang="en-US" dirty="0" smtClean="0">
                <a:solidFill>
                  <a:schemeClr val="accent1">
                    <a:lumMod val="50000"/>
                  </a:schemeClr>
                </a:solidFill>
              </a:rPr>
              <a:t>granted by a sovereign state to an inventor or their assignee for </a:t>
            </a:r>
            <a:r>
              <a:rPr lang="en-US" u="sng" dirty="0" smtClean="0">
                <a:solidFill>
                  <a:schemeClr val="accent1">
                    <a:lumMod val="50000"/>
                  </a:schemeClr>
                </a:solidFill>
              </a:rPr>
              <a:t>a limited period</a:t>
            </a:r>
            <a:r>
              <a:rPr lang="en-US" dirty="0" smtClean="0">
                <a:solidFill>
                  <a:schemeClr val="accent1">
                    <a:lumMod val="50000"/>
                  </a:schemeClr>
                </a:solidFill>
              </a:rPr>
              <a:t> of time in exchange for the </a:t>
            </a:r>
            <a:r>
              <a:rPr lang="en-US" u="sng" dirty="0" smtClean="0">
                <a:solidFill>
                  <a:schemeClr val="accent1">
                    <a:lumMod val="50000"/>
                  </a:schemeClr>
                </a:solidFill>
              </a:rPr>
              <a:t>public disclosure</a:t>
            </a:r>
            <a:r>
              <a:rPr lang="en-US" dirty="0" smtClean="0">
                <a:solidFill>
                  <a:schemeClr val="accent1">
                    <a:lumMod val="50000"/>
                  </a:schemeClr>
                </a:solidFill>
              </a:rPr>
              <a:t> of an invention.</a:t>
            </a:r>
          </a:p>
          <a:p>
            <a:pPr marL="0" indent="0">
              <a:buNone/>
            </a:pPr>
            <a:endParaRPr lang="en-US" dirty="0" smtClean="0">
              <a:solidFill>
                <a:schemeClr val="accent1">
                  <a:lumMod val="50000"/>
                </a:schemeClr>
              </a:solidFill>
            </a:endParaRPr>
          </a:p>
          <a:p>
            <a:pPr marL="0" indent="0">
              <a:buNone/>
            </a:pPr>
            <a:r>
              <a:rPr lang="en-US" dirty="0" smtClean="0">
                <a:solidFill>
                  <a:schemeClr val="accent1">
                    <a:lumMod val="50000"/>
                  </a:schemeClr>
                </a:solidFill>
              </a:rPr>
              <a:t>Almost “anything under the sun made by man” is patentable </a:t>
            </a:r>
          </a:p>
        </p:txBody>
      </p:sp>
      <p:pic>
        <p:nvPicPr>
          <p:cNvPr id="10" name="Picture 9"/>
          <p:cNvPicPr>
            <a:picLocks noChangeAspect="1"/>
          </p:cNvPicPr>
          <p:nvPr/>
        </p:nvPicPr>
        <p:blipFill>
          <a:blip r:embed="rId2"/>
          <a:stretch>
            <a:fillRect/>
          </a:stretch>
        </p:blipFill>
        <p:spPr>
          <a:xfrm>
            <a:off x="6400800" y="5949675"/>
            <a:ext cx="1993565" cy="475529"/>
          </a:xfrm>
          <a:prstGeom prst="rect">
            <a:avLst/>
          </a:prstGeom>
        </p:spPr>
      </p:pic>
    </p:spTree>
    <p:extLst>
      <p:ext uri="{BB962C8B-B14F-4D97-AF65-F5344CB8AC3E}">
        <p14:creationId xmlns:p14="http://schemas.microsoft.com/office/powerpoint/2010/main" val="351783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What is not patentable?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smtClean="0">
                <a:solidFill>
                  <a:schemeClr val="accent1">
                    <a:lumMod val="50000"/>
                  </a:schemeClr>
                </a:solidFill>
              </a:rPr>
              <a:t>Laws of nature</a:t>
            </a:r>
          </a:p>
          <a:p>
            <a:r>
              <a:rPr lang="en-US" dirty="0" smtClean="0">
                <a:solidFill>
                  <a:schemeClr val="accent1">
                    <a:lumMod val="50000"/>
                  </a:schemeClr>
                </a:solidFill>
              </a:rPr>
              <a:t>Physical phenomenon</a:t>
            </a:r>
          </a:p>
          <a:p>
            <a:r>
              <a:rPr lang="en-US" dirty="0" smtClean="0">
                <a:solidFill>
                  <a:schemeClr val="accent1">
                    <a:lumMod val="50000"/>
                  </a:schemeClr>
                </a:solidFill>
              </a:rPr>
              <a:t>Abstract ideas</a:t>
            </a:r>
          </a:p>
          <a:p>
            <a:r>
              <a:rPr lang="en-US" dirty="0" smtClean="0">
                <a:solidFill>
                  <a:schemeClr val="accent1">
                    <a:lumMod val="50000"/>
                  </a:schemeClr>
                </a:solidFill>
              </a:rPr>
              <a:t>Literary, dramatic, musical, artistic work (use copyrights)</a:t>
            </a:r>
          </a:p>
          <a:p>
            <a:r>
              <a:rPr lang="en-US" dirty="0" smtClean="0">
                <a:solidFill>
                  <a:schemeClr val="accent1">
                    <a:lumMod val="50000"/>
                  </a:schemeClr>
                </a:solidFill>
              </a:rPr>
              <a:t>Non-useful ideas</a:t>
            </a:r>
          </a:p>
          <a:p>
            <a:r>
              <a:rPr lang="en-US" dirty="0" smtClean="0">
                <a:solidFill>
                  <a:schemeClr val="accent1">
                    <a:lumMod val="50000"/>
                  </a:schemeClr>
                </a:solidFill>
              </a:rPr>
              <a:t>Morally offensive ideas</a:t>
            </a:r>
            <a:endParaRPr lang="en-US"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6858000" y="6096000"/>
            <a:ext cx="1993565" cy="475529"/>
          </a:xfrm>
          <a:prstGeom prst="rect">
            <a:avLst/>
          </a:prstGeom>
        </p:spPr>
      </p:pic>
    </p:spTree>
    <p:extLst>
      <p:ext uri="{BB962C8B-B14F-4D97-AF65-F5344CB8AC3E}">
        <p14:creationId xmlns:p14="http://schemas.microsoft.com/office/powerpoint/2010/main" val="507635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0500"/>
            <a:ext cx="8229600" cy="1143000"/>
          </a:xfrm>
        </p:spPr>
        <p:txBody>
          <a:bodyPr/>
          <a:lstStyle/>
          <a:p>
            <a:pPr algn="l"/>
            <a:r>
              <a:rPr lang="en-US" dirty="0" smtClean="0">
                <a:solidFill>
                  <a:schemeClr val="accent1">
                    <a:lumMod val="50000"/>
                  </a:schemeClr>
                </a:solidFill>
              </a:rPr>
              <a:t>Four types of Patents</a:t>
            </a:r>
            <a:endParaRPr lang="en-US" dirty="0">
              <a:solidFill>
                <a:schemeClr val="accent1">
                  <a:lumMod val="50000"/>
                </a:schemeClr>
              </a:solidFill>
            </a:endParaRPr>
          </a:p>
        </p:txBody>
      </p:sp>
      <p:sp>
        <p:nvSpPr>
          <p:cNvPr id="15" name="Rectangle 14"/>
          <p:cNvSpPr/>
          <p:nvPr/>
        </p:nvSpPr>
        <p:spPr>
          <a:xfrm>
            <a:off x="1667933" y="1524000"/>
            <a:ext cx="2605089" cy="190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Utility Patent</a:t>
            </a:r>
          </a:p>
          <a:p>
            <a:pPr algn="ctr"/>
            <a:r>
              <a:rPr lang="en-US" dirty="0" smtClean="0"/>
              <a:t>A useful invention that is a process, a machine, a manufacture, a composition of matter or an improvement</a:t>
            </a:r>
            <a:endParaRPr lang="en-US" dirty="0"/>
          </a:p>
        </p:txBody>
      </p:sp>
      <p:sp>
        <p:nvSpPr>
          <p:cNvPr id="25" name="Rectangle 24"/>
          <p:cNvSpPr/>
          <p:nvPr/>
        </p:nvSpPr>
        <p:spPr>
          <a:xfrm>
            <a:off x="1667933" y="3662363"/>
            <a:ext cx="2605089" cy="190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Plant</a:t>
            </a:r>
          </a:p>
          <a:p>
            <a:pPr algn="ctr"/>
            <a:r>
              <a:rPr lang="en-US" dirty="0" smtClean="0"/>
              <a:t>Any asexually reproduced plants that are both novel and non-obvious (other than tuber propagated)</a:t>
            </a:r>
          </a:p>
          <a:p>
            <a:pPr algn="ctr"/>
            <a:endParaRPr lang="en-US" dirty="0"/>
          </a:p>
        </p:txBody>
      </p:sp>
      <p:sp>
        <p:nvSpPr>
          <p:cNvPr id="27" name="Rectangle 26"/>
          <p:cNvSpPr/>
          <p:nvPr/>
        </p:nvSpPr>
        <p:spPr>
          <a:xfrm>
            <a:off x="5100255" y="1524000"/>
            <a:ext cx="2605089" cy="190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Design</a:t>
            </a:r>
          </a:p>
          <a:p>
            <a:pPr algn="ctr"/>
            <a:r>
              <a:rPr lang="en-US" dirty="0" smtClean="0"/>
              <a:t>Innovative, nonfunctional and part of a functional manufactured article</a:t>
            </a:r>
          </a:p>
          <a:p>
            <a:pPr algn="ctr"/>
            <a:endParaRPr lang="en-US" dirty="0"/>
          </a:p>
          <a:p>
            <a:pPr algn="ctr"/>
            <a:endParaRPr lang="en-US" dirty="0"/>
          </a:p>
        </p:txBody>
      </p:sp>
      <p:sp>
        <p:nvSpPr>
          <p:cNvPr id="13" name="Rectangle 12"/>
          <p:cNvSpPr/>
          <p:nvPr/>
        </p:nvSpPr>
        <p:spPr>
          <a:xfrm>
            <a:off x="5091111" y="3696463"/>
            <a:ext cx="2605089" cy="190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PVP</a:t>
            </a:r>
          </a:p>
          <a:p>
            <a:pPr algn="ctr"/>
            <a:r>
              <a:rPr lang="en-US" dirty="0" smtClean="0"/>
              <a:t>Any sexually reproduced or tuber propagated plants that are both novel and non-obvious</a:t>
            </a:r>
            <a:endParaRPr lang="en-US" dirty="0"/>
          </a:p>
        </p:txBody>
      </p:sp>
      <p:pic>
        <p:nvPicPr>
          <p:cNvPr id="3" name="Picture 2"/>
          <p:cNvPicPr>
            <a:picLocks noChangeAspect="1"/>
          </p:cNvPicPr>
          <p:nvPr/>
        </p:nvPicPr>
        <p:blipFill>
          <a:blip r:embed="rId2"/>
          <a:stretch>
            <a:fillRect/>
          </a:stretch>
        </p:blipFill>
        <p:spPr>
          <a:xfrm>
            <a:off x="6858000" y="6019800"/>
            <a:ext cx="1993565" cy="475529"/>
          </a:xfrm>
          <a:prstGeom prst="rect">
            <a:avLst/>
          </a:prstGeom>
        </p:spPr>
      </p:pic>
    </p:spTree>
    <p:extLst>
      <p:ext uri="{BB962C8B-B14F-4D97-AF65-F5344CB8AC3E}">
        <p14:creationId xmlns:p14="http://schemas.microsoft.com/office/powerpoint/2010/main" val="171116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Utility Patent</a:t>
            </a:r>
            <a:endParaRPr lang="en-US" dirty="0">
              <a:solidFill>
                <a:schemeClr val="accent1">
                  <a:lumMod val="50000"/>
                </a:schemeClr>
              </a:solidFill>
            </a:endParaRPr>
          </a:p>
        </p:txBody>
      </p:sp>
      <p:sp>
        <p:nvSpPr>
          <p:cNvPr id="3" name="Content Placeholder 2"/>
          <p:cNvSpPr>
            <a:spLocks noGrp="1"/>
          </p:cNvSpPr>
          <p:nvPr>
            <p:ph idx="1"/>
          </p:nvPr>
        </p:nvSpPr>
        <p:spPr>
          <a:xfrm>
            <a:off x="857251" y="2057400"/>
            <a:ext cx="7404653" cy="3505200"/>
          </a:xfrm>
        </p:spPr>
        <p:txBody>
          <a:bodyPr/>
          <a:lstStyle/>
          <a:p>
            <a:r>
              <a:rPr lang="en-US" dirty="0" smtClean="0">
                <a:solidFill>
                  <a:schemeClr val="accent1">
                    <a:lumMod val="50000"/>
                  </a:schemeClr>
                </a:solidFill>
              </a:rPr>
              <a:t>Strongest form of protection</a:t>
            </a:r>
          </a:p>
          <a:p>
            <a:r>
              <a:rPr lang="en-US" u="sng" dirty="0" smtClean="0">
                <a:solidFill>
                  <a:schemeClr val="accent1">
                    <a:lumMod val="50000"/>
                  </a:schemeClr>
                </a:solidFill>
              </a:rPr>
              <a:t>Describes </a:t>
            </a:r>
            <a:r>
              <a:rPr lang="en-US" dirty="0" smtClean="0">
                <a:solidFill>
                  <a:schemeClr val="accent1">
                    <a:lumMod val="50000"/>
                  </a:schemeClr>
                </a:solidFill>
              </a:rPr>
              <a:t>invention and scope of the protection granted in </a:t>
            </a:r>
            <a:r>
              <a:rPr lang="en-US" u="sng" dirty="0" smtClean="0">
                <a:solidFill>
                  <a:schemeClr val="accent1">
                    <a:lumMod val="50000"/>
                  </a:schemeClr>
                </a:solidFill>
              </a:rPr>
              <a:t>claims</a:t>
            </a:r>
          </a:p>
          <a:p>
            <a:r>
              <a:rPr lang="en-US" dirty="0" smtClean="0">
                <a:solidFill>
                  <a:schemeClr val="accent1">
                    <a:lumMod val="50000"/>
                  </a:schemeClr>
                </a:solidFill>
              </a:rPr>
              <a:t>In return of full disclosure, </a:t>
            </a:r>
            <a:r>
              <a:rPr lang="en-US" u="sng" dirty="0" smtClean="0">
                <a:solidFill>
                  <a:schemeClr val="accent1">
                    <a:lumMod val="50000"/>
                  </a:schemeClr>
                </a:solidFill>
              </a:rPr>
              <a:t>exclusive rights  </a:t>
            </a:r>
            <a:r>
              <a:rPr lang="en-US" dirty="0" smtClean="0">
                <a:solidFill>
                  <a:schemeClr val="accent1">
                    <a:lumMod val="50000"/>
                  </a:schemeClr>
                </a:solidFill>
              </a:rPr>
              <a:t>(for a limited period) can be obtained, preventing copying through reverse engineering or competitors to use your patented idea without a license</a:t>
            </a:r>
            <a:endParaRPr lang="en-US" dirty="0">
              <a:solidFill>
                <a:schemeClr val="accent1">
                  <a:lumMod val="50000"/>
                </a:schemeClr>
              </a:solidFill>
            </a:endParaRPr>
          </a:p>
        </p:txBody>
      </p:sp>
      <p:pic>
        <p:nvPicPr>
          <p:cNvPr id="10" name="Picture 9"/>
          <p:cNvPicPr>
            <a:picLocks noChangeAspect="1"/>
          </p:cNvPicPr>
          <p:nvPr/>
        </p:nvPicPr>
        <p:blipFill>
          <a:blip r:embed="rId2"/>
          <a:stretch>
            <a:fillRect/>
          </a:stretch>
        </p:blipFill>
        <p:spPr>
          <a:xfrm>
            <a:off x="6858000" y="6019800"/>
            <a:ext cx="1993565" cy="475529"/>
          </a:xfrm>
          <a:prstGeom prst="rect">
            <a:avLst/>
          </a:prstGeom>
        </p:spPr>
      </p:pic>
    </p:spTree>
    <p:extLst>
      <p:ext uri="{BB962C8B-B14F-4D97-AF65-F5344CB8AC3E}">
        <p14:creationId xmlns:p14="http://schemas.microsoft.com/office/powerpoint/2010/main" val="676361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TC103457444[[fn=Basis]]</Template>
  <TotalTime>5413</TotalTime>
  <Words>1311</Words>
  <Application>Microsoft Office PowerPoint</Application>
  <PresentationFormat>On-screen Show (4:3)</PresentationFormat>
  <Paragraphs>190</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Times New Roman</vt:lpstr>
      <vt:lpstr>Basis</vt:lpstr>
      <vt:lpstr>  Intellectual Property and Technology Transfer  The What, The Why and The How</vt:lpstr>
      <vt:lpstr>What is Intellectual Property?</vt:lpstr>
      <vt:lpstr>Copyrights ©</vt:lpstr>
      <vt:lpstr>Trademarks</vt:lpstr>
      <vt:lpstr>Trade Secrets</vt:lpstr>
      <vt:lpstr>Patent</vt:lpstr>
      <vt:lpstr>What is not patentable?</vt:lpstr>
      <vt:lpstr>Four types of Patents</vt:lpstr>
      <vt:lpstr>Utility Patent</vt:lpstr>
      <vt:lpstr>What is in a patent?</vt:lpstr>
      <vt:lpstr>What is in a patent?</vt:lpstr>
      <vt:lpstr>What is in a patent?</vt:lpstr>
      <vt:lpstr>IP protection and Tech transfer is Important….Why?</vt:lpstr>
      <vt:lpstr>IP protection and Tech transfer is Important….Why?</vt:lpstr>
      <vt:lpstr>IP protection and Tech transfer is Important….Why?</vt:lpstr>
      <vt:lpstr>So you have an invention!</vt:lpstr>
      <vt:lpstr>Step 1.</vt:lpstr>
      <vt:lpstr>Inventorship vs. Authorship</vt:lpstr>
      <vt:lpstr>PowerPoint Presentation</vt:lpstr>
      <vt:lpstr>Invention Disclosure to Patent</vt:lpstr>
      <vt:lpstr>Ways to lose patent rights (Barred)</vt:lpstr>
      <vt:lpstr>IP Diligence</vt:lpstr>
      <vt:lpstr>IP Diligence</vt:lpstr>
      <vt:lpstr>IP Diligence</vt:lpstr>
      <vt:lpstr>IP Diligence</vt:lpstr>
      <vt:lpstr>IP Diligence</vt:lpstr>
      <vt:lpstr>Market Diligence</vt:lpstr>
      <vt:lpstr>Find the Licensee…….</vt:lpstr>
      <vt:lpstr>Patent Prosecution: cost and time line</vt:lpstr>
      <vt:lpstr>Example</vt:lpstr>
      <vt:lpstr>Contact</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Malik-Kale, Preeti</dc:creator>
  <cp:lastModifiedBy>Patrice, Barrett</cp:lastModifiedBy>
  <cp:revision>45</cp:revision>
  <dcterms:created xsi:type="dcterms:W3CDTF">2012-10-12T22:26:51Z</dcterms:created>
  <dcterms:modified xsi:type="dcterms:W3CDTF">2014-07-15T18:27:11Z</dcterms:modified>
</cp:coreProperties>
</file>