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4"/>
  </p:notesMasterIdLst>
  <p:sldIdLst>
    <p:sldId id="259" r:id="rId3"/>
    <p:sldId id="279" r:id="rId4"/>
    <p:sldId id="2960" r:id="rId5"/>
    <p:sldId id="258" r:id="rId6"/>
    <p:sldId id="287" r:id="rId7"/>
    <p:sldId id="283" r:id="rId8"/>
    <p:sldId id="2966" r:id="rId9"/>
    <p:sldId id="289" r:id="rId10"/>
    <p:sldId id="282" r:id="rId11"/>
    <p:sldId id="300" r:id="rId12"/>
    <p:sldId id="276" r:id="rId13"/>
    <p:sldId id="277" r:id="rId14"/>
    <p:sldId id="2965" r:id="rId15"/>
    <p:sldId id="299" r:id="rId16"/>
    <p:sldId id="290" r:id="rId17"/>
    <p:sldId id="291" r:id="rId18"/>
    <p:sldId id="292" r:id="rId19"/>
    <p:sldId id="295" r:id="rId20"/>
    <p:sldId id="297" r:id="rId21"/>
    <p:sldId id="2969" r:id="rId22"/>
    <p:sldId id="298" r:id="rId23"/>
    <p:sldId id="2962" r:id="rId24"/>
    <p:sldId id="2963" r:id="rId25"/>
    <p:sldId id="2964" r:id="rId26"/>
    <p:sldId id="2970" r:id="rId27"/>
    <p:sldId id="268" r:id="rId28"/>
    <p:sldId id="269" r:id="rId29"/>
    <p:sldId id="270" r:id="rId30"/>
    <p:sldId id="271" r:id="rId31"/>
    <p:sldId id="272" r:id="rId32"/>
    <p:sldId id="296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EDEA69-7308-F718-A95E-5A70AA94CC47}" name="Appler, Jessica M SES OSD OUSD R&amp;E (USA)" initials="AJMSOOR(" userId="S::jessica.m.appler.civ@mail.mil::8206fd43-4c62-495e-b1b6-030774470c01" providerId="AD"/>
  <p188:author id="{B077B27C-1E57-1E09-3302-3F661723D98C}" name="Gardner, Kristopher E CIV OSD OUSD R-E (USA)" initials="GKECOORE(" userId="S::kristopher.e.gardner2.civ@mail.mil::8b4f13cd-d1a7-4494-a8d2-c31479e4f2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8/10/relationships/authors" Target="author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9AAA62-586D-4B73-9B3E-3F1907925A5F}" type="doc">
      <dgm:prSet loTypeId="urn:microsoft.com/office/officeart/2008/layout/VerticalCurvedList" loCatId="list" qsTypeId="urn:microsoft.com/office/officeart/2005/8/quickstyle/simple2" qsCatId="simple" csTypeId="urn:microsoft.com/office/officeart/2005/8/colors/accent0_3" csCatId="mainScheme" phldr="1"/>
      <dgm:spPr/>
      <dgm:t>
        <a:bodyPr/>
        <a:lstStyle/>
        <a:p>
          <a:endParaRPr lang="en-US"/>
        </a:p>
      </dgm:t>
    </dgm:pt>
    <dgm:pt modelId="{78D78AB5-6075-4D27-8885-9A157F778458}">
      <dgm:prSet phldrT="[Text]"/>
      <dgm:spPr/>
      <dgm:t>
        <a:bodyPr/>
        <a:lstStyle/>
        <a:p>
          <a:r>
            <a:rPr lang="en-US"/>
            <a:t>6.7 Operational Systems Development</a:t>
          </a:r>
        </a:p>
      </dgm:t>
    </dgm:pt>
    <dgm:pt modelId="{BF4B5985-975C-411D-9C43-6050B454D201}" type="parTrans" cxnId="{8BA47E22-4456-4FE8-AEAE-AAA1926C8776}">
      <dgm:prSet/>
      <dgm:spPr/>
      <dgm:t>
        <a:bodyPr/>
        <a:lstStyle/>
        <a:p>
          <a:endParaRPr lang="en-US"/>
        </a:p>
      </dgm:t>
    </dgm:pt>
    <dgm:pt modelId="{62AE2820-AEFA-481B-A64B-86B1008BDAC8}" type="sibTrans" cxnId="{8BA47E22-4456-4FE8-AEAE-AAA1926C8776}">
      <dgm:prSet/>
      <dgm:spPr/>
      <dgm:t>
        <a:bodyPr/>
        <a:lstStyle/>
        <a:p>
          <a:endParaRPr lang="en-US"/>
        </a:p>
      </dgm:t>
    </dgm:pt>
    <dgm:pt modelId="{AE49A0D1-F106-4D16-8FCA-EB34953EE55D}">
      <dgm:prSet phldrT="[Text]"/>
      <dgm:spPr>
        <a:solidFill>
          <a:srgbClr val="3333CC"/>
        </a:solidFill>
      </dgm:spPr>
      <dgm:t>
        <a:bodyPr/>
        <a:lstStyle/>
        <a:p>
          <a:r>
            <a:rPr lang="en-US"/>
            <a:t>6.1 Basic Research</a:t>
          </a:r>
        </a:p>
      </dgm:t>
    </dgm:pt>
    <dgm:pt modelId="{79CE4BDC-F51A-4240-A8EA-DAA070D1052F}" type="parTrans" cxnId="{5C4E0ABE-75F3-47A4-96DC-231C72FC5B63}">
      <dgm:prSet/>
      <dgm:spPr/>
      <dgm:t>
        <a:bodyPr/>
        <a:lstStyle/>
        <a:p>
          <a:endParaRPr lang="en-US"/>
        </a:p>
      </dgm:t>
    </dgm:pt>
    <dgm:pt modelId="{698ABED1-5A02-457A-8334-B9491ACFF0E7}" type="sibTrans" cxnId="{5C4E0ABE-75F3-47A4-96DC-231C72FC5B63}">
      <dgm:prSet/>
      <dgm:spPr/>
      <dgm:t>
        <a:bodyPr/>
        <a:lstStyle/>
        <a:p>
          <a:endParaRPr lang="en-US"/>
        </a:p>
      </dgm:t>
    </dgm:pt>
    <dgm:pt modelId="{B6E23C9E-BA02-4424-BAF6-95C898E4A9F5}">
      <dgm:prSet phldrT="[Text]"/>
      <dgm:spPr>
        <a:solidFill>
          <a:schemeClr val="accent2">
            <a:lumMod val="75000"/>
          </a:schemeClr>
        </a:solidFill>
      </dgm:spPr>
      <dgm:t>
        <a:bodyPr/>
        <a:lstStyle/>
        <a:p>
          <a:r>
            <a:rPr lang="en-US">
              <a:solidFill>
                <a:schemeClr val="bg1"/>
              </a:solidFill>
            </a:rPr>
            <a:t>6.2 Applied Research</a:t>
          </a:r>
        </a:p>
      </dgm:t>
    </dgm:pt>
    <dgm:pt modelId="{70A9C826-9AD7-4E95-99AB-FA9812AF96EB}" type="parTrans" cxnId="{6207F50B-DCB3-4B86-81C4-89176A022385}">
      <dgm:prSet/>
      <dgm:spPr/>
      <dgm:t>
        <a:bodyPr/>
        <a:lstStyle/>
        <a:p>
          <a:endParaRPr lang="en-US"/>
        </a:p>
      </dgm:t>
    </dgm:pt>
    <dgm:pt modelId="{B4DB510C-F967-4BAF-B9E4-FDFF3A6FA721}" type="sibTrans" cxnId="{6207F50B-DCB3-4B86-81C4-89176A022385}">
      <dgm:prSet/>
      <dgm:spPr/>
      <dgm:t>
        <a:bodyPr/>
        <a:lstStyle/>
        <a:p>
          <a:endParaRPr lang="en-US"/>
        </a:p>
      </dgm:t>
    </dgm:pt>
    <dgm:pt modelId="{6C50D4B4-235B-470C-AB4C-413D2E2E76D5}">
      <dgm:prSet phldrT="[Text]"/>
      <dgm:spPr>
        <a:solidFill>
          <a:schemeClr val="accent6">
            <a:lumMod val="75000"/>
          </a:schemeClr>
        </a:solidFill>
      </dgm:spPr>
      <dgm:t>
        <a:bodyPr/>
        <a:lstStyle/>
        <a:p>
          <a:r>
            <a:rPr lang="en-US">
              <a:solidFill>
                <a:schemeClr val="bg1"/>
              </a:solidFill>
            </a:rPr>
            <a:t>6.3 Advanced</a:t>
          </a:r>
          <a:r>
            <a:rPr lang="en-US" baseline="0">
              <a:solidFill>
                <a:schemeClr val="bg1"/>
              </a:solidFill>
            </a:rPr>
            <a:t> Technology Development</a:t>
          </a:r>
          <a:endParaRPr lang="en-US">
            <a:solidFill>
              <a:schemeClr val="bg1"/>
            </a:solidFill>
          </a:endParaRPr>
        </a:p>
      </dgm:t>
    </dgm:pt>
    <dgm:pt modelId="{F7A8E0B0-CB2F-4B67-9019-5F47AEE9B0AF}" type="parTrans" cxnId="{14774C46-4AC2-43BE-872F-F2C7CDA3C534}">
      <dgm:prSet/>
      <dgm:spPr/>
      <dgm:t>
        <a:bodyPr/>
        <a:lstStyle/>
        <a:p>
          <a:endParaRPr lang="en-US"/>
        </a:p>
      </dgm:t>
    </dgm:pt>
    <dgm:pt modelId="{00B6B08B-3DFB-487E-B0F9-E300174A40A4}" type="sibTrans" cxnId="{14774C46-4AC2-43BE-872F-F2C7CDA3C534}">
      <dgm:prSet/>
      <dgm:spPr/>
      <dgm:t>
        <a:bodyPr/>
        <a:lstStyle/>
        <a:p>
          <a:endParaRPr lang="en-US"/>
        </a:p>
      </dgm:t>
    </dgm:pt>
    <dgm:pt modelId="{F9CB6C6E-ACC5-4DC6-B53A-B61CCF9EA60E}">
      <dgm:prSet phldrT="[Text]"/>
      <dgm:spPr/>
      <dgm:t>
        <a:bodyPr/>
        <a:lstStyle/>
        <a:p>
          <a:r>
            <a:rPr lang="en-US"/>
            <a:t>6.4 Advanced Component Development</a:t>
          </a:r>
          <a:r>
            <a:rPr lang="en-US" baseline="0"/>
            <a:t> Prototypes</a:t>
          </a:r>
          <a:endParaRPr lang="en-US"/>
        </a:p>
      </dgm:t>
    </dgm:pt>
    <dgm:pt modelId="{B93EB4F7-7011-4AA3-87A8-FD95586E2ADB}" type="parTrans" cxnId="{912BC4A3-80E7-47A2-A718-37B64418F6BB}">
      <dgm:prSet/>
      <dgm:spPr/>
      <dgm:t>
        <a:bodyPr/>
        <a:lstStyle/>
        <a:p>
          <a:endParaRPr lang="en-US"/>
        </a:p>
      </dgm:t>
    </dgm:pt>
    <dgm:pt modelId="{9B72C794-9D64-466C-91B9-F834F8105CBA}" type="sibTrans" cxnId="{912BC4A3-80E7-47A2-A718-37B64418F6BB}">
      <dgm:prSet/>
      <dgm:spPr/>
      <dgm:t>
        <a:bodyPr/>
        <a:lstStyle/>
        <a:p>
          <a:endParaRPr lang="en-US"/>
        </a:p>
      </dgm:t>
    </dgm:pt>
    <dgm:pt modelId="{DB9E6862-40BD-496C-8DA5-3AB834B325F9}">
      <dgm:prSet phldrT="[Text]"/>
      <dgm:spPr/>
      <dgm:t>
        <a:bodyPr/>
        <a:lstStyle/>
        <a:p>
          <a:r>
            <a:rPr lang="en-US"/>
            <a:t>6.5 System Development Demonstration</a:t>
          </a:r>
        </a:p>
      </dgm:t>
    </dgm:pt>
    <dgm:pt modelId="{6817A381-3EDC-49C1-93C9-839728643BF3}" type="parTrans" cxnId="{19A77326-7C90-453A-95E7-11CC9802E0B9}">
      <dgm:prSet/>
      <dgm:spPr/>
      <dgm:t>
        <a:bodyPr/>
        <a:lstStyle/>
        <a:p>
          <a:endParaRPr lang="en-US"/>
        </a:p>
      </dgm:t>
    </dgm:pt>
    <dgm:pt modelId="{F5130347-3EF2-43D8-B995-191B66FE6DEB}" type="sibTrans" cxnId="{19A77326-7C90-453A-95E7-11CC9802E0B9}">
      <dgm:prSet/>
      <dgm:spPr/>
      <dgm:t>
        <a:bodyPr/>
        <a:lstStyle/>
        <a:p>
          <a:endParaRPr lang="en-US"/>
        </a:p>
      </dgm:t>
    </dgm:pt>
    <dgm:pt modelId="{457C57F5-ABC9-430D-9F49-C3C99CF32C8E}">
      <dgm:prSet phldrT="[Text]"/>
      <dgm:spPr/>
      <dgm:t>
        <a:bodyPr/>
        <a:lstStyle/>
        <a:p>
          <a:r>
            <a:rPr lang="en-US"/>
            <a:t>6.6 RDT&amp;E Management</a:t>
          </a:r>
          <a:r>
            <a:rPr lang="en-US" baseline="0"/>
            <a:t> Support</a:t>
          </a:r>
          <a:endParaRPr lang="en-US"/>
        </a:p>
      </dgm:t>
    </dgm:pt>
    <dgm:pt modelId="{87262FED-9CFD-4286-B388-B648DFE171DF}" type="parTrans" cxnId="{EE2C495F-3046-46BE-A85C-F3620D3FCF3E}">
      <dgm:prSet/>
      <dgm:spPr/>
      <dgm:t>
        <a:bodyPr/>
        <a:lstStyle/>
        <a:p>
          <a:endParaRPr lang="en-US"/>
        </a:p>
      </dgm:t>
    </dgm:pt>
    <dgm:pt modelId="{59087C69-E8D3-4069-9F02-D179C6533065}" type="sibTrans" cxnId="{EE2C495F-3046-46BE-A85C-F3620D3FCF3E}">
      <dgm:prSet/>
      <dgm:spPr/>
      <dgm:t>
        <a:bodyPr/>
        <a:lstStyle/>
        <a:p>
          <a:endParaRPr lang="en-US"/>
        </a:p>
      </dgm:t>
    </dgm:pt>
    <dgm:pt modelId="{EC6D8B7A-1696-47C5-8DED-87BD9B313498}" type="pres">
      <dgm:prSet presAssocID="{3D9AAA62-586D-4B73-9B3E-3F1907925A5F}" presName="Name0" presStyleCnt="0">
        <dgm:presLayoutVars>
          <dgm:chMax val="7"/>
          <dgm:chPref val="7"/>
          <dgm:dir/>
        </dgm:presLayoutVars>
      </dgm:prSet>
      <dgm:spPr/>
    </dgm:pt>
    <dgm:pt modelId="{8636A047-B8A5-4EB2-9ACD-7D613DF7FB8F}" type="pres">
      <dgm:prSet presAssocID="{3D9AAA62-586D-4B73-9B3E-3F1907925A5F}" presName="Name1" presStyleCnt="0"/>
      <dgm:spPr/>
    </dgm:pt>
    <dgm:pt modelId="{80B2D002-C619-4DAE-89E2-5E050FFEE931}" type="pres">
      <dgm:prSet presAssocID="{3D9AAA62-586D-4B73-9B3E-3F1907925A5F}" presName="cycle" presStyleCnt="0"/>
      <dgm:spPr/>
    </dgm:pt>
    <dgm:pt modelId="{7EC780B9-B8A8-481D-9C47-A5AE66C1ED92}" type="pres">
      <dgm:prSet presAssocID="{3D9AAA62-586D-4B73-9B3E-3F1907925A5F}" presName="srcNode" presStyleLbl="node1" presStyleIdx="0" presStyleCnt="7"/>
      <dgm:spPr/>
    </dgm:pt>
    <dgm:pt modelId="{E65C1775-E062-4EE9-901A-3299B2A1AA58}" type="pres">
      <dgm:prSet presAssocID="{3D9AAA62-586D-4B73-9B3E-3F1907925A5F}" presName="conn" presStyleLbl="parChTrans1D2" presStyleIdx="0" presStyleCnt="1"/>
      <dgm:spPr/>
    </dgm:pt>
    <dgm:pt modelId="{4095E82E-237C-405C-A50E-96E12DEEBE50}" type="pres">
      <dgm:prSet presAssocID="{3D9AAA62-586D-4B73-9B3E-3F1907925A5F}" presName="extraNode" presStyleLbl="node1" presStyleIdx="0" presStyleCnt="7"/>
      <dgm:spPr/>
    </dgm:pt>
    <dgm:pt modelId="{06767EDC-3FD7-4F4A-AF50-1E7184AB1A8D}" type="pres">
      <dgm:prSet presAssocID="{3D9AAA62-586D-4B73-9B3E-3F1907925A5F}" presName="dstNode" presStyleLbl="node1" presStyleIdx="0" presStyleCnt="7"/>
      <dgm:spPr/>
    </dgm:pt>
    <dgm:pt modelId="{5D8FD4CF-8934-4FCF-9883-11AB4D1F5978}" type="pres">
      <dgm:prSet presAssocID="{78D78AB5-6075-4D27-8885-9A157F778458}" presName="text_1" presStyleLbl="node1" presStyleIdx="0" presStyleCnt="7">
        <dgm:presLayoutVars>
          <dgm:bulletEnabled val="1"/>
        </dgm:presLayoutVars>
      </dgm:prSet>
      <dgm:spPr/>
    </dgm:pt>
    <dgm:pt modelId="{CDF27B82-EF09-473A-B97E-8A35D93F5FA4}" type="pres">
      <dgm:prSet presAssocID="{78D78AB5-6075-4D27-8885-9A157F778458}" presName="accent_1" presStyleCnt="0"/>
      <dgm:spPr/>
    </dgm:pt>
    <dgm:pt modelId="{C34516B9-6700-4E63-946C-275C48062925}" type="pres">
      <dgm:prSet presAssocID="{78D78AB5-6075-4D27-8885-9A157F778458}" presName="accentRepeatNode" presStyleLbl="solidFgAcc1" presStyleIdx="0" presStyleCnt="7"/>
      <dgm:spPr/>
    </dgm:pt>
    <dgm:pt modelId="{ABCB148C-F13E-4EBF-818B-E1E5C33C4AC9}" type="pres">
      <dgm:prSet presAssocID="{457C57F5-ABC9-430D-9F49-C3C99CF32C8E}" presName="text_2" presStyleLbl="node1" presStyleIdx="1" presStyleCnt="7">
        <dgm:presLayoutVars>
          <dgm:bulletEnabled val="1"/>
        </dgm:presLayoutVars>
      </dgm:prSet>
      <dgm:spPr/>
    </dgm:pt>
    <dgm:pt modelId="{3013C8CC-329F-44F8-B6BA-20D6072EF86A}" type="pres">
      <dgm:prSet presAssocID="{457C57F5-ABC9-430D-9F49-C3C99CF32C8E}" presName="accent_2" presStyleCnt="0"/>
      <dgm:spPr/>
    </dgm:pt>
    <dgm:pt modelId="{F80F4D37-DEA1-4A9A-8440-2D72168290A5}" type="pres">
      <dgm:prSet presAssocID="{457C57F5-ABC9-430D-9F49-C3C99CF32C8E}" presName="accentRepeatNode" presStyleLbl="solidFgAcc1" presStyleIdx="1" presStyleCnt="7"/>
      <dgm:spPr/>
    </dgm:pt>
    <dgm:pt modelId="{C08CB7D3-6C57-45CA-804A-4B122EB380E0}" type="pres">
      <dgm:prSet presAssocID="{DB9E6862-40BD-496C-8DA5-3AB834B325F9}" presName="text_3" presStyleLbl="node1" presStyleIdx="2" presStyleCnt="7">
        <dgm:presLayoutVars>
          <dgm:bulletEnabled val="1"/>
        </dgm:presLayoutVars>
      </dgm:prSet>
      <dgm:spPr/>
    </dgm:pt>
    <dgm:pt modelId="{48B8763B-BC74-4703-8DA1-EE30E071D85E}" type="pres">
      <dgm:prSet presAssocID="{DB9E6862-40BD-496C-8DA5-3AB834B325F9}" presName="accent_3" presStyleCnt="0"/>
      <dgm:spPr/>
    </dgm:pt>
    <dgm:pt modelId="{342F1618-4D45-4230-89E3-87EED0A852A0}" type="pres">
      <dgm:prSet presAssocID="{DB9E6862-40BD-496C-8DA5-3AB834B325F9}" presName="accentRepeatNode" presStyleLbl="solidFgAcc1" presStyleIdx="2" presStyleCnt="7"/>
      <dgm:spPr/>
    </dgm:pt>
    <dgm:pt modelId="{EE5FB661-8623-446B-9122-33BD355AD11B}" type="pres">
      <dgm:prSet presAssocID="{F9CB6C6E-ACC5-4DC6-B53A-B61CCF9EA60E}" presName="text_4" presStyleLbl="node1" presStyleIdx="3" presStyleCnt="7">
        <dgm:presLayoutVars>
          <dgm:bulletEnabled val="1"/>
        </dgm:presLayoutVars>
      </dgm:prSet>
      <dgm:spPr/>
    </dgm:pt>
    <dgm:pt modelId="{187CC709-638B-436D-9EC9-34CCA2AC1E1C}" type="pres">
      <dgm:prSet presAssocID="{F9CB6C6E-ACC5-4DC6-B53A-B61CCF9EA60E}" presName="accent_4" presStyleCnt="0"/>
      <dgm:spPr/>
    </dgm:pt>
    <dgm:pt modelId="{36EE3227-53B2-40DF-ABCD-CBD10EC0572A}" type="pres">
      <dgm:prSet presAssocID="{F9CB6C6E-ACC5-4DC6-B53A-B61CCF9EA60E}" presName="accentRepeatNode" presStyleLbl="solidFgAcc1" presStyleIdx="3" presStyleCnt="7"/>
      <dgm:spPr/>
    </dgm:pt>
    <dgm:pt modelId="{5D88CE80-82A6-460A-B960-B82A50E8DC4A}" type="pres">
      <dgm:prSet presAssocID="{6C50D4B4-235B-470C-AB4C-413D2E2E76D5}" presName="text_5" presStyleLbl="node1" presStyleIdx="4" presStyleCnt="7">
        <dgm:presLayoutVars>
          <dgm:bulletEnabled val="1"/>
        </dgm:presLayoutVars>
      </dgm:prSet>
      <dgm:spPr/>
    </dgm:pt>
    <dgm:pt modelId="{51B1E44D-2BE4-489F-9F78-33AC92F49800}" type="pres">
      <dgm:prSet presAssocID="{6C50D4B4-235B-470C-AB4C-413D2E2E76D5}" presName="accent_5" presStyleCnt="0"/>
      <dgm:spPr/>
    </dgm:pt>
    <dgm:pt modelId="{71D0BCE4-FD46-4A16-A4A3-1BED4A2B98BD}" type="pres">
      <dgm:prSet presAssocID="{6C50D4B4-235B-470C-AB4C-413D2E2E76D5}" presName="accentRepeatNode" presStyleLbl="solidFgAcc1" presStyleIdx="4" presStyleCnt="7"/>
      <dgm:spPr/>
    </dgm:pt>
    <dgm:pt modelId="{7379844E-BA90-4EF9-958A-00D3914F0EE4}" type="pres">
      <dgm:prSet presAssocID="{B6E23C9E-BA02-4424-BAF6-95C898E4A9F5}" presName="text_6" presStyleLbl="node1" presStyleIdx="5" presStyleCnt="7">
        <dgm:presLayoutVars>
          <dgm:bulletEnabled val="1"/>
        </dgm:presLayoutVars>
      </dgm:prSet>
      <dgm:spPr/>
    </dgm:pt>
    <dgm:pt modelId="{306122BF-A95B-4980-9543-774EB127BC79}" type="pres">
      <dgm:prSet presAssocID="{B6E23C9E-BA02-4424-BAF6-95C898E4A9F5}" presName="accent_6" presStyleCnt="0"/>
      <dgm:spPr/>
    </dgm:pt>
    <dgm:pt modelId="{577CC42E-0604-4789-85D5-30773DEC2D5B}" type="pres">
      <dgm:prSet presAssocID="{B6E23C9E-BA02-4424-BAF6-95C898E4A9F5}" presName="accentRepeatNode" presStyleLbl="solidFgAcc1" presStyleIdx="5" presStyleCnt="7"/>
      <dgm:spPr/>
    </dgm:pt>
    <dgm:pt modelId="{B7C2E834-3163-4BAD-9FA0-5F1F7599CFDE}" type="pres">
      <dgm:prSet presAssocID="{AE49A0D1-F106-4D16-8FCA-EB34953EE55D}" presName="text_7" presStyleLbl="node1" presStyleIdx="6" presStyleCnt="7">
        <dgm:presLayoutVars>
          <dgm:bulletEnabled val="1"/>
        </dgm:presLayoutVars>
      </dgm:prSet>
      <dgm:spPr/>
    </dgm:pt>
    <dgm:pt modelId="{0859EB4A-F0FA-4B93-8B70-9A7DBD57BCBF}" type="pres">
      <dgm:prSet presAssocID="{AE49A0D1-F106-4D16-8FCA-EB34953EE55D}" presName="accent_7" presStyleCnt="0"/>
      <dgm:spPr/>
    </dgm:pt>
    <dgm:pt modelId="{31B0216F-1B1D-4E7C-A43C-55AAEBDCBF7A}" type="pres">
      <dgm:prSet presAssocID="{AE49A0D1-F106-4D16-8FCA-EB34953EE55D}" presName="accentRepeatNode" presStyleLbl="solidFgAcc1" presStyleIdx="6" presStyleCnt="7"/>
      <dgm:spPr/>
    </dgm:pt>
  </dgm:ptLst>
  <dgm:cxnLst>
    <dgm:cxn modelId="{498A3C08-C354-41D8-92A9-3C7FEF34FF3E}" type="presOf" srcId="{6C50D4B4-235B-470C-AB4C-413D2E2E76D5}" destId="{5D88CE80-82A6-460A-B960-B82A50E8DC4A}" srcOrd="0" destOrd="0" presId="urn:microsoft.com/office/officeart/2008/layout/VerticalCurvedList"/>
    <dgm:cxn modelId="{6207F50B-DCB3-4B86-81C4-89176A022385}" srcId="{3D9AAA62-586D-4B73-9B3E-3F1907925A5F}" destId="{B6E23C9E-BA02-4424-BAF6-95C898E4A9F5}" srcOrd="5" destOrd="0" parTransId="{70A9C826-9AD7-4E95-99AB-FA9812AF96EB}" sibTransId="{B4DB510C-F967-4BAF-B9E4-FDFF3A6FA721}"/>
    <dgm:cxn modelId="{8BA47E22-4456-4FE8-AEAE-AAA1926C8776}" srcId="{3D9AAA62-586D-4B73-9B3E-3F1907925A5F}" destId="{78D78AB5-6075-4D27-8885-9A157F778458}" srcOrd="0" destOrd="0" parTransId="{BF4B5985-975C-411D-9C43-6050B454D201}" sibTransId="{62AE2820-AEFA-481B-A64B-86B1008BDAC8}"/>
    <dgm:cxn modelId="{19A77326-7C90-453A-95E7-11CC9802E0B9}" srcId="{3D9AAA62-586D-4B73-9B3E-3F1907925A5F}" destId="{DB9E6862-40BD-496C-8DA5-3AB834B325F9}" srcOrd="2" destOrd="0" parTransId="{6817A381-3EDC-49C1-93C9-839728643BF3}" sibTransId="{F5130347-3EF2-43D8-B995-191B66FE6DEB}"/>
    <dgm:cxn modelId="{24CEBA5D-D395-4F96-BF79-232B90F69D17}" type="presOf" srcId="{DB9E6862-40BD-496C-8DA5-3AB834B325F9}" destId="{C08CB7D3-6C57-45CA-804A-4B122EB380E0}" srcOrd="0" destOrd="0" presId="urn:microsoft.com/office/officeart/2008/layout/VerticalCurvedList"/>
    <dgm:cxn modelId="{EE2C495F-3046-46BE-A85C-F3620D3FCF3E}" srcId="{3D9AAA62-586D-4B73-9B3E-3F1907925A5F}" destId="{457C57F5-ABC9-430D-9F49-C3C99CF32C8E}" srcOrd="1" destOrd="0" parTransId="{87262FED-9CFD-4286-B388-B648DFE171DF}" sibTransId="{59087C69-E8D3-4069-9F02-D179C6533065}"/>
    <dgm:cxn modelId="{0CE78344-170C-4570-A9A0-2EE3275BE912}" type="presOf" srcId="{F9CB6C6E-ACC5-4DC6-B53A-B61CCF9EA60E}" destId="{EE5FB661-8623-446B-9122-33BD355AD11B}" srcOrd="0" destOrd="0" presId="urn:microsoft.com/office/officeart/2008/layout/VerticalCurvedList"/>
    <dgm:cxn modelId="{14774C46-4AC2-43BE-872F-F2C7CDA3C534}" srcId="{3D9AAA62-586D-4B73-9B3E-3F1907925A5F}" destId="{6C50D4B4-235B-470C-AB4C-413D2E2E76D5}" srcOrd="4" destOrd="0" parTransId="{F7A8E0B0-CB2F-4B67-9019-5F47AEE9B0AF}" sibTransId="{00B6B08B-3DFB-487E-B0F9-E300174A40A4}"/>
    <dgm:cxn modelId="{FD483751-FC54-4F7F-8929-B3CAAEA8853B}" type="presOf" srcId="{3D9AAA62-586D-4B73-9B3E-3F1907925A5F}" destId="{EC6D8B7A-1696-47C5-8DED-87BD9B313498}" srcOrd="0" destOrd="0" presId="urn:microsoft.com/office/officeart/2008/layout/VerticalCurvedList"/>
    <dgm:cxn modelId="{DA497279-70A0-4A1A-ACD6-0D7C6A566CA5}" type="presOf" srcId="{B6E23C9E-BA02-4424-BAF6-95C898E4A9F5}" destId="{7379844E-BA90-4EF9-958A-00D3914F0EE4}" srcOrd="0" destOrd="0" presId="urn:microsoft.com/office/officeart/2008/layout/VerticalCurvedList"/>
    <dgm:cxn modelId="{874FC590-E801-42BE-8008-0C444C428D8E}" type="presOf" srcId="{AE49A0D1-F106-4D16-8FCA-EB34953EE55D}" destId="{B7C2E834-3163-4BAD-9FA0-5F1F7599CFDE}" srcOrd="0" destOrd="0" presId="urn:microsoft.com/office/officeart/2008/layout/VerticalCurvedList"/>
    <dgm:cxn modelId="{912BC4A3-80E7-47A2-A718-37B64418F6BB}" srcId="{3D9AAA62-586D-4B73-9B3E-3F1907925A5F}" destId="{F9CB6C6E-ACC5-4DC6-B53A-B61CCF9EA60E}" srcOrd="3" destOrd="0" parTransId="{B93EB4F7-7011-4AA3-87A8-FD95586E2ADB}" sibTransId="{9B72C794-9D64-466C-91B9-F834F8105CBA}"/>
    <dgm:cxn modelId="{13977FAF-0C89-4A56-BEF8-54BE6011B22E}" type="presOf" srcId="{457C57F5-ABC9-430D-9F49-C3C99CF32C8E}" destId="{ABCB148C-F13E-4EBF-818B-E1E5C33C4AC9}" srcOrd="0" destOrd="0" presId="urn:microsoft.com/office/officeart/2008/layout/VerticalCurvedList"/>
    <dgm:cxn modelId="{5C4E0ABE-75F3-47A4-96DC-231C72FC5B63}" srcId="{3D9AAA62-586D-4B73-9B3E-3F1907925A5F}" destId="{AE49A0D1-F106-4D16-8FCA-EB34953EE55D}" srcOrd="6" destOrd="0" parTransId="{79CE4BDC-F51A-4240-A8EA-DAA070D1052F}" sibTransId="{698ABED1-5A02-457A-8334-B9491ACFF0E7}"/>
    <dgm:cxn modelId="{8842B6DF-4734-47AD-BC24-9B3E8E5D073C}" type="presOf" srcId="{62AE2820-AEFA-481B-A64B-86B1008BDAC8}" destId="{E65C1775-E062-4EE9-901A-3299B2A1AA58}" srcOrd="0" destOrd="0" presId="urn:microsoft.com/office/officeart/2008/layout/VerticalCurvedList"/>
    <dgm:cxn modelId="{B0F87AE1-5BD6-4EC7-AE26-C758BFC58A2A}" type="presOf" srcId="{78D78AB5-6075-4D27-8885-9A157F778458}" destId="{5D8FD4CF-8934-4FCF-9883-11AB4D1F5978}" srcOrd="0" destOrd="0" presId="urn:microsoft.com/office/officeart/2008/layout/VerticalCurvedList"/>
    <dgm:cxn modelId="{B970BFA8-D047-4861-9FE1-59AF053EC01D}" type="presParOf" srcId="{EC6D8B7A-1696-47C5-8DED-87BD9B313498}" destId="{8636A047-B8A5-4EB2-9ACD-7D613DF7FB8F}" srcOrd="0" destOrd="0" presId="urn:microsoft.com/office/officeart/2008/layout/VerticalCurvedList"/>
    <dgm:cxn modelId="{F49E3FEE-C41C-44ED-89E0-A4D08EAE792E}" type="presParOf" srcId="{8636A047-B8A5-4EB2-9ACD-7D613DF7FB8F}" destId="{80B2D002-C619-4DAE-89E2-5E050FFEE931}" srcOrd="0" destOrd="0" presId="urn:microsoft.com/office/officeart/2008/layout/VerticalCurvedList"/>
    <dgm:cxn modelId="{6093654B-7420-4C8D-8963-D6494C09678E}" type="presParOf" srcId="{80B2D002-C619-4DAE-89E2-5E050FFEE931}" destId="{7EC780B9-B8A8-481D-9C47-A5AE66C1ED92}" srcOrd="0" destOrd="0" presId="urn:microsoft.com/office/officeart/2008/layout/VerticalCurvedList"/>
    <dgm:cxn modelId="{A5D1C0BB-EB5E-4AC2-91E5-9331F3F4E809}" type="presParOf" srcId="{80B2D002-C619-4DAE-89E2-5E050FFEE931}" destId="{E65C1775-E062-4EE9-901A-3299B2A1AA58}" srcOrd="1" destOrd="0" presId="urn:microsoft.com/office/officeart/2008/layout/VerticalCurvedList"/>
    <dgm:cxn modelId="{C1E5BC57-D160-4460-B2B5-43A5FE1CA795}" type="presParOf" srcId="{80B2D002-C619-4DAE-89E2-5E050FFEE931}" destId="{4095E82E-237C-405C-A50E-96E12DEEBE50}" srcOrd="2" destOrd="0" presId="urn:microsoft.com/office/officeart/2008/layout/VerticalCurvedList"/>
    <dgm:cxn modelId="{BFE82DB7-1D73-4B03-A141-5A01853CEC2E}" type="presParOf" srcId="{80B2D002-C619-4DAE-89E2-5E050FFEE931}" destId="{06767EDC-3FD7-4F4A-AF50-1E7184AB1A8D}" srcOrd="3" destOrd="0" presId="urn:microsoft.com/office/officeart/2008/layout/VerticalCurvedList"/>
    <dgm:cxn modelId="{AB9DEA24-D9E8-4C38-B7BE-3CD8CD0609AA}" type="presParOf" srcId="{8636A047-B8A5-4EB2-9ACD-7D613DF7FB8F}" destId="{5D8FD4CF-8934-4FCF-9883-11AB4D1F5978}" srcOrd="1" destOrd="0" presId="urn:microsoft.com/office/officeart/2008/layout/VerticalCurvedList"/>
    <dgm:cxn modelId="{AD4762F7-DDEE-4DAC-8165-9D6D65522F94}" type="presParOf" srcId="{8636A047-B8A5-4EB2-9ACD-7D613DF7FB8F}" destId="{CDF27B82-EF09-473A-B97E-8A35D93F5FA4}" srcOrd="2" destOrd="0" presId="urn:microsoft.com/office/officeart/2008/layout/VerticalCurvedList"/>
    <dgm:cxn modelId="{8DD64A32-6AB5-4308-8DC6-6586A5A10F25}" type="presParOf" srcId="{CDF27B82-EF09-473A-B97E-8A35D93F5FA4}" destId="{C34516B9-6700-4E63-946C-275C48062925}" srcOrd="0" destOrd="0" presId="urn:microsoft.com/office/officeart/2008/layout/VerticalCurvedList"/>
    <dgm:cxn modelId="{922C2BC8-7D6F-456E-8C11-D66ADD04F359}" type="presParOf" srcId="{8636A047-B8A5-4EB2-9ACD-7D613DF7FB8F}" destId="{ABCB148C-F13E-4EBF-818B-E1E5C33C4AC9}" srcOrd="3" destOrd="0" presId="urn:microsoft.com/office/officeart/2008/layout/VerticalCurvedList"/>
    <dgm:cxn modelId="{888729B3-B325-40FB-8BD5-1539E2F4E82C}" type="presParOf" srcId="{8636A047-B8A5-4EB2-9ACD-7D613DF7FB8F}" destId="{3013C8CC-329F-44F8-B6BA-20D6072EF86A}" srcOrd="4" destOrd="0" presId="urn:microsoft.com/office/officeart/2008/layout/VerticalCurvedList"/>
    <dgm:cxn modelId="{7C2E916B-BEFB-460A-9FDE-9D7B4DAF2752}" type="presParOf" srcId="{3013C8CC-329F-44F8-B6BA-20D6072EF86A}" destId="{F80F4D37-DEA1-4A9A-8440-2D72168290A5}" srcOrd="0" destOrd="0" presId="urn:microsoft.com/office/officeart/2008/layout/VerticalCurvedList"/>
    <dgm:cxn modelId="{FD764620-A142-4DCE-8F52-271149E9453D}" type="presParOf" srcId="{8636A047-B8A5-4EB2-9ACD-7D613DF7FB8F}" destId="{C08CB7D3-6C57-45CA-804A-4B122EB380E0}" srcOrd="5" destOrd="0" presId="urn:microsoft.com/office/officeart/2008/layout/VerticalCurvedList"/>
    <dgm:cxn modelId="{8A8EF84B-3E74-4958-ABE6-174A6B5FCFE8}" type="presParOf" srcId="{8636A047-B8A5-4EB2-9ACD-7D613DF7FB8F}" destId="{48B8763B-BC74-4703-8DA1-EE30E071D85E}" srcOrd="6" destOrd="0" presId="urn:microsoft.com/office/officeart/2008/layout/VerticalCurvedList"/>
    <dgm:cxn modelId="{AE590190-CB9C-42B3-B679-4910E93F342E}" type="presParOf" srcId="{48B8763B-BC74-4703-8DA1-EE30E071D85E}" destId="{342F1618-4D45-4230-89E3-87EED0A852A0}" srcOrd="0" destOrd="0" presId="urn:microsoft.com/office/officeart/2008/layout/VerticalCurvedList"/>
    <dgm:cxn modelId="{5EF5D452-C0EA-4459-A52D-DC191AAC3109}" type="presParOf" srcId="{8636A047-B8A5-4EB2-9ACD-7D613DF7FB8F}" destId="{EE5FB661-8623-446B-9122-33BD355AD11B}" srcOrd="7" destOrd="0" presId="urn:microsoft.com/office/officeart/2008/layout/VerticalCurvedList"/>
    <dgm:cxn modelId="{70D40D61-1E4E-4211-AA8C-0531AE3DA73B}" type="presParOf" srcId="{8636A047-B8A5-4EB2-9ACD-7D613DF7FB8F}" destId="{187CC709-638B-436D-9EC9-34CCA2AC1E1C}" srcOrd="8" destOrd="0" presId="urn:microsoft.com/office/officeart/2008/layout/VerticalCurvedList"/>
    <dgm:cxn modelId="{9A1C5885-6AB5-4FA6-BED3-1EF7F0E00A51}" type="presParOf" srcId="{187CC709-638B-436D-9EC9-34CCA2AC1E1C}" destId="{36EE3227-53B2-40DF-ABCD-CBD10EC0572A}" srcOrd="0" destOrd="0" presId="urn:microsoft.com/office/officeart/2008/layout/VerticalCurvedList"/>
    <dgm:cxn modelId="{BA7CD004-6053-4B55-9BBC-FDD12FEF6294}" type="presParOf" srcId="{8636A047-B8A5-4EB2-9ACD-7D613DF7FB8F}" destId="{5D88CE80-82A6-460A-B960-B82A50E8DC4A}" srcOrd="9" destOrd="0" presId="urn:microsoft.com/office/officeart/2008/layout/VerticalCurvedList"/>
    <dgm:cxn modelId="{EAA169CF-CFD7-4BD8-B227-41984DD1B156}" type="presParOf" srcId="{8636A047-B8A5-4EB2-9ACD-7D613DF7FB8F}" destId="{51B1E44D-2BE4-489F-9F78-33AC92F49800}" srcOrd="10" destOrd="0" presId="urn:microsoft.com/office/officeart/2008/layout/VerticalCurvedList"/>
    <dgm:cxn modelId="{E5E98418-7594-48DD-9DC0-D46C19AF5A9D}" type="presParOf" srcId="{51B1E44D-2BE4-489F-9F78-33AC92F49800}" destId="{71D0BCE4-FD46-4A16-A4A3-1BED4A2B98BD}" srcOrd="0" destOrd="0" presId="urn:microsoft.com/office/officeart/2008/layout/VerticalCurvedList"/>
    <dgm:cxn modelId="{AF417721-6EF6-4383-A267-A35D8392532C}" type="presParOf" srcId="{8636A047-B8A5-4EB2-9ACD-7D613DF7FB8F}" destId="{7379844E-BA90-4EF9-958A-00D3914F0EE4}" srcOrd="11" destOrd="0" presId="urn:microsoft.com/office/officeart/2008/layout/VerticalCurvedList"/>
    <dgm:cxn modelId="{6D1E68F6-E4CA-4C6A-AE6F-BCFD6839E2F0}" type="presParOf" srcId="{8636A047-B8A5-4EB2-9ACD-7D613DF7FB8F}" destId="{306122BF-A95B-4980-9543-774EB127BC79}" srcOrd="12" destOrd="0" presId="urn:microsoft.com/office/officeart/2008/layout/VerticalCurvedList"/>
    <dgm:cxn modelId="{29852D1F-1A84-44A7-ACB3-7A4DF81224D4}" type="presParOf" srcId="{306122BF-A95B-4980-9543-774EB127BC79}" destId="{577CC42E-0604-4789-85D5-30773DEC2D5B}" srcOrd="0" destOrd="0" presId="urn:microsoft.com/office/officeart/2008/layout/VerticalCurvedList"/>
    <dgm:cxn modelId="{58F59354-88FC-4199-B787-8BFE0FBE4061}" type="presParOf" srcId="{8636A047-B8A5-4EB2-9ACD-7D613DF7FB8F}" destId="{B7C2E834-3163-4BAD-9FA0-5F1F7599CFDE}" srcOrd="13" destOrd="0" presId="urn:microsoft.com/office/officeart/2008/layout/VerticalCurvedList"/>
    <dgm:cxn modelId="{345AC8FC-F058-4375-878F-C72C4A84F19C}" type="presParOf" srcId="{8636A047-B8A5-4EB2-9ACD-7D613DF7FB8F}" destId="{0859EB4A-F0FA-4B93-8B70-9A7DBD57BCBF}" srcOrd="14" destOrd="0" presId="urn:microsoft.com/office/officeart/2008/layout/VerticalCurvedList"/>
    <dgm:cxn modelId="{C04C9B5E-567B-413A-9CBD-BB06F81EBA30}" type="presParOf" srcId="{0859EB4A-F0FA-4B93-8B70-9A7DBD57BCBF}" destId="{31B0216F-1B1D-4E7C-A43C-55AAEBDCBF7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C1775-E062-4EE9-901A-3299B2A1AA58}">
      <dsp:nvSpPr>
        <dsp:cNvPr id="0" name=""/>
        <dsp:cNvSpPr/>
      </dsp:nvSpPr>
      <dsp:spPr>
        <a:xfrm>
          <a:off x="-4449857" y="-682538"/>
          <a:ext cx="5301925" cy="5301925"/>
        </a:xfrm>
        <a:prstGeom prst="blockArc">
          <a:avLst>
            <a:gd name="adj1" fmla="val 18900000"/>
            <a:gd name="adj2" fmla="val 2700000"/>
            <a:gd name="adj3" fmla="val 407"/>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8FD4CF-8934-4FCF-9883-11AB4D1F5978}">
      <dsp:nvSpPr>
        <dsp:cNvPr id="0" name=""/>
        <dsp:cNvSpPr/>
      </dsp:nvSpPr>
      <dsp:spPr>
        <a:xfrm>
          <a:off x="276169" y="178969"/>
          <a:ext cx="4168955" cy="357780"/>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3989"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a:t>6.7 Operational Systems Development</a:t>
          </a:r>
        </a:p>
      </dsp:txBody>
      <dsp:txXfrm>
        <a:off x="276169" y="178969"/>
        <a:ext cx="4168955" cy="357780"/>
      </dsp:txXfrm>
    </dsp:sp>
    <dsp:sp modelId="{C34516B9-6700-4E63-946C-275C48062925}">
      <dsp:nvSpPr>
        <dsp:cNvPr id="0" name=""/>
        <dsp:cNvSpPr/>
      </dsp:nvSpPr>
      <dsp:spPr>
        <a:xfrm>
          <a:off x="52556" y="134246"/>
          <a:ext cx="447226" cy="447226"/>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CB148C-F13E-4EBF-818B-E1E5C33C4AC9}">
      <dsp:nvSpPr>
        <dsp:cNvPr id="0" name=""/>
        <dsp:cNvSpPr/>
      </dsp:nvSpPr>
      <dsp:spPr>
        <a:xfrm>
          <a:off x="600172" y="715955"/>
          <a:ext cx="3844952" cy="357780"/>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3989"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a:t>6.6 RDT&amp;E Management</a:t>
          </a:r>
          <a:r>
            <a:rPr lang="en-US" sz="1200" kern="1200" baseline="0"/>
            <a:t> Support</a:t>
          </a:r>
          <a:endParaRPr lang="en-US" sz="1200" kern="1200"/>
        </a:p>
      </dsp:txBody>
      <dsp:txXfrm>
        <a:off x="600172" y="715955"/>
        <a:ext cx="3844952" cy="357780"/>
      </dsp:txXfrm>
    </dsp:sp>
    <dsp:sp modelId="{F80F4D37-DEA1-4A9A-8440-2D72168290A5}">
      <dsp:nvSpPr>
        <dsp:cNvPr id="0" name=""/>
        <dsp:cNvSpPr/>
      </dsp:nvSpPr>
      <dsp:spPr>
        <a:xfrm>
          <a:off x="376559" y="671232"/>
          <a:ext cx="447226" cy="447226"/>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8CB7D3-6C57-45CA-804A-4B122EB380E0}">
      <dsp:nvSpPr>
        <dsp:cNvPr id="0" name=""/>
        <dsp:cNvSpPr/>
      </dsp:nvSpPr>
      <dsp:spPr>
        <a:xfrm>
          <a:off x="777724" y="1252547"/>
          <a:ext cx="3667400" cy="357780"/>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3989"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a:t>6.5 System Development Demonstration</a:t>
          </a:r>
        </a:p>
      </dsp:txBody>
      <dsp:txXfrm>
        <a:off x="777724" y="1252547"/>
        <a:ext cx="3667400" cy="357780"/>
      </dsp:txXfrm>
    </dsp:sp>
    <dsp:sp modelId="{342F1618-4D45-4230-89E3-87EED0A852A0}">
      <dsp:nvSpPr>
        <dsp:cNvPr id="0" name=""/>
        <dsp:cNvSpPr/>
      </dsp:nvSpPr>
      <dsp:spPr>
        <a:xfrm>
          <a:off x="554111" y="1207825"/>
          <a:ext cx="447226" cy="447226"/>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5FB661-8623-446B-9122-33BD355AD11B}">
      <dsp:nvSpPr>
        <dsp:cNvPr id="0" name=""/>
        <dsp:cNvSpPr/>
      </dsp:nvSpPr>
      <dsp:spPr>
        <a:xfrm>
          <a:off x="834415" y="1789534"/>
          <a:ext cx="3610709" cy="357780"/>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3989"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a:t>6.4 Advanced Component Development</a:t>
          </a:r>
          <a:r>
            <a:rPr lang="en-US" sz="1200" kern="1200" baseline="0"/>
            <a:t> Prototypes</a:t>
          </a:r>
          <a:endParaRPr lang="en-US" sz="1200" kern="1200"/>
        </a:p>
      </dsp:txBody>
      <dsp:txXfrm>
        <a:off x="834415" y="1789534"/>
        <a:ext cx="3610709" cy="357780"/>
      </dsp:txXfrm>
    </dsp:sp>
    <dsp:sp modelId="{36EE3227-53B2-40DF-ABCD-CBD10EC0572A}">
      <dsp:nvSpPr>
        <dsp:cNvPr id="0" name=""/>
        <dsp:cNvSpPr/>
      </dsp:nvSpPr>
      <dsp:spPr>
        <a:xfrm>
          <a:off x="610802" y="1744811"/>
          <a:ext cx="447226" cy="447226"/>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88CE80-82A6-460A-B960-B82A50E8DC4A}">
      <dsp:nvSpPr>
        <dsp:cNvPr id="0" name=""/>
        <dsp:cNvSpPr/>
      </dsp:nvSpPr>
      <dsp:spPr>
        <a:xfrm>
          <a:off x="777724" y="2326520"/>
          <a:ext cx="3667400" cy="357780"/>
        </a:xfrm>
        <a:prstGeom prst="rect">
          <a:avLst/>
        </a:prstGeom>
        <a:solidFill>
          <a:schemeClr val="accent6">
            <a:lumMod val="75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3989"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bg1"/>
              </a:solidFill>
            </a:rPr>
            <a:t>6.3 Advanced</a:t>
          </a:r>
          <a:r>
            <a:rPr lang="en-US" sz="1200" kern="1200" baseline="0">
              <a:solidFill>
                <a:schemeClr val="bg1"/>
              </a:solidFill>
            </a:rPr>
            <a:t> Technology Development</a:t>
          </a:r>
          <a:endParaRPr lang="en-US" sz="1200" kern="1200">
            <a:solidFill>
              <a:schemeClr val="bg1"/>
            </a:solidFill>
          </a:endParaRPr>
        </a:p>
      </dsp:txBody>
      <dsp:txXfrm>
        <a:off x="777724" y="2326520"/>
        <a:ext cx="3667400" cy="357780"/>
      </dsp:txXfrm>
    </dsp:sp>
    <dsp:sp modelId="{71D0BCE4-FD46-4A16-A4A3-1BED4A2B98BD}">
      <dsp:nvSpPr>
        <dsp:cNvPr id="0" name=""/>
        <dsp:cNvSpPr/>
      </dsp:nvSpPr>
      <dsp:spPr>
        <a:xfrm>
          <a:off x="554111" y="2281797"/>
          <a:ext cx="447226" cy="447226"/>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79844E-BA90-4EF9-958A-00D3914F0EE4}">
      <dsp:nvSpPr>
        <dsp:cNvPr id="0" name=""/>
        <dsp:cNvSpPr/>
      </dsp:nvSpPr>
      <dsp:spPr>
        <a:xfrm>
          <a:off x="600172" y="2863112"/>
          <a:ext cx="3844952" cy="357780"/>
        </a:xfrm>
        <a:prstGeom prst="rect">
          <a:avLst/>
        </a:prstGeom>
        <a:solidFill>
          <a:schemeClr val="accent2">
            <a:lumMod val="75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3989"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bg1"/>
              </a:solidFill>
            </a:rPr>
            <a:t>6.2 Applied Research</a:t>
          </a:r>
        </a:p>
      </dsp:txBody>
      <dsp:txXfrm>
        <a:off x="600172" y="2863112"/>
        <a:ext cx="3844952" cy="357780"/>
      </dsp:txXfrm>
    </dsp:sp>
    <dsp:sp modelId="{577CC42E-0604-4789-85D5-30773DEC2D5B}">
      <dsp:nvSpPr>
        <dsp:cNvPr id="0" name=""/>
        <dsp:cNvSpPr/>
      </dsp:nvSpPr>
      <dsp:spPr>
        <a:xfrm>
          <a:off x="376559" y="2818390"/>
          <a:ext cx="447226" cy="447226"/>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C2E834-3163-4BAD-9FA0-5F1F7599CFDE}">
      <dsp:nvSpPr>
        <dsp:cNvPr id="0" name=""/>
        <dsp:cNvSpPr/>
      </dsp:nvSpPr>
      <dsp:spPr>
        <a:xfrm>
          <a:off x="276169" y="3400099"/>
          <a:ext cx="4168955" cy="357780"/>
        </a:xfrm>
        <a:prstGeom prst="rect">
          <a:avLst/>
        </a:prstGeom>
        <a:solidFill>
          <a:srgbClr val="3333CC"/>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3989"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a:t>6.1 Basic Research</a:t>
          </a:r>
        </a:p>
      </dsp:txBody>
      <dsp:txXfrm>
        <a:off x="276169" y="3400099"/>
        <a:ext cx="4168955" cy="357780"/>
      </dsp:txXfrm>
    </dsp:sp>
    <dsp:sp modelId="{31B0216F-1B1D-4E7C-A43C-55AAEBDCBF7A}">
      <dsp:nvSpPr>
        <dsp:cNvPr id="0" name=""/>
        <dsp:cNvSpPr/>
      </dsp:nvSpPr>
      <dsp:spPr>
        <a:xfrm>
          <a:off x="52556" y="3355376"/>
          <a:ext cx="447226" cy="447226"/>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639D7-3D1D-4538-B173-93D23E7F549F}"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70A9B-A7DA-4DA4-9E61-F665DE4CD80B}" type="slidenum">
              <a:rPr lang="en-US" smtClean="0"/>
              <a:t>‹#›</a:t>
            </a:fld>
            <a:endParaRPr lang="en-US"/>
          </a:p>
        </p:txBody>
      </p:sp>
    </p:spTree>
    <p:extLst>
      <p:ext uri="{BB962C8B-B14F-4D97-AF65-F5344CB8AC3E}">
        <p14:creationId xmlns:p14="http://schemas.microsoft.com/office/powerpoint/2010/main" val="1028438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71845D-0BBA-4FDB-B5C9-5392FA405068}" type="slidenum">
              <a:rPr lang="en-US" smtClean="0"/>
              <a:t>1</a:t>
            </a:fld>
            <a:endParaRPr lang="en-US"/>
          </a:p>
        </p:txBody>
      </p:sp>
    </p:spTree>
    <p:extLst>
      <p:ext uri="{BB962C8B-B14F-4D97-AF65-F5344CB8AC3E}">
        <p14:creationId xmlns:p14="http://schemas.microsoft.com/office/powerpoint/2010/main" val="1444688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71845D-0BBA-4FDB-B5C9-5392FA4050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8121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71845D-0BBA-4FDB-B5C9-5392FA405068}" type="slidenum">
              <a:rPr lang="en-US" smtClean="0"/>
              <a:t>31</a:t>
            </a:fld>
            <a:endParaRPr lang="en-US"/>
          </a:p>
        </p:txBody>
      </p:sp>
    </p:spTree>
    <p:extLst>
      <p:ext uri="{BB962C8B-B14F-4D97-AF65-F5344CB8AC3E}">
        <p14:creationId xmlns:p14="http://schemas.microsoft.com/office/powerpoint/2010/main" val="4243034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DD208D-D10A-48BB-B1C4-C5F02B8FB2E6}"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F99BB-2FF0-4B24-ADEC-4585A419B6D2}" type="slidenum">
              <a:rPr lang="en-US" smtClean="0"/>
              <a:t>‹#›</a:t>
            </a:fld>
            <a:endParaRPr lang="en-US"/>
          </a:p>
        </p:txBody>
      </p:sp>
    </p:spTree>
    <p:extLst>
      <p:ext uri="{BB962C8B-B14F-4D97-AF65-F5344CB8AC3E}">
        <p14:creationId xmlns:p14="http://schemas.microsoft.com/office/powerpoint/2010/main" val="441802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DD208D-D10A-48BB-B1C4-C5F02B8FB2E6}"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F99BB-2FF0-4B24-ADEC-4585A419B6D2}" type="slidenum">
              <a:rPr lang="en-US" smtClean="0"/>
              <a:t>‹#›</a:t>
            </a:fld>
            <a:endParaRPr lang="en-US"/>
          </a:p>
        </p:txBody>
      </p:sp>
    </p:spTree>
    <p:extLst>
      <p:ext uri="{BB962C8B-B14F-4D97-AF65-F5344CB8AC3E}">
        <p14:creationId xmlns:p14="http://schemas.microsoft.com/office/powerpoint/2010/main" val="3948646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DD208D-D10A-48BB-B1C4-C5F02B8FB2E6}"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F99BB-2FF0-4B24-ADEC-4585A419B6D2}" type="slidenum">
              <a:rPr lang="en-US" smtClean="0"/>
              <a:t>‹#›</a:t>
            </a:fld>
            <a:endParaRPr lang="en-US"/>
          </a:p>
        </p:txBody>
      </p:sp>
    </p:spTree>
    <p:extLst>
      <p:ext uri="{BB962C8B-B14F-4D97-AF65-F5344CB8AC3E}">
        <p14:creationId xmlns:p14="http://schemas.microsoft.com/office/powerpoint/2010/main" val="3634242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_Blue">
    <p:bg>
      <p:bgPr>
        <a:gradFill>
          <a:gsLst>
            <a:gs pos="0">
              <a:srgbClr val="111C4E"/>
            </a:gs>
            <a:gs pos="100000">
              <a:srgbClr val="031336"/>
            </a:gs>
          </a:gsLst>
          <a:lin ang="0" scaled="0"/>
        </a:gradFill>
        <a:effectLst/>
      </p:bgPr>
    </p:bg>
    <p:spTree>
      <p:nvGrpSpPr>
        <p:cNvPr id="1" name=""/>
        <p:cNvGrpSpPr/>
        <p:nvPr/>
      </p:nvGrpSpPr>
      <p:grpSpPr>
        <a:xfrm>
          <a:off x="0" y="0"/>
          <a:ext cx="0" cy="0"/>
          <a:chOff x="0" y="0"/>
          <a:chExt cx="0" cy="0"/>
        </a:xfrm>
      </p:grpSpPr>
      <p:sp>
        <p:nvSpPr>
          <p:cNvPr id="23" name="Text Placeholder 10">
            <a:extLst>
              <a:ext uri="{FF2B5EF4-FFF2-40B4-BE49-F238E27FC236}">
                <a16:creationId xmlns:a16="http://schemas.microsoft.com/office/drawing/2014/main" id="{CE7336EE-C21B-44BE-8C6C-283282CEFFBB}"/>
              </a:ext>
            </a:extLst>
          </p:cNvPr>
          <p:cNvSpPr>
            <a:spLocks noGrp="1"/>
          </p:cNvSpPr>
          <p:nvPr>
            <p:ph type="body" sz="quarter" idx="10" hasCustomPrompt="1"/>
          </p:nvPr>
        </p:nvSpPr>
        <p:spPr>
          <a:xfrm>
            <a:off x="232519" y="1469108"/>
            <a:ext cx="8682878" cy="1132592"/>
          </a:xfrm>
        </p:spPr>
        <p:txBody>
          <a:bodyPr anchor="b">
            <a:noAutofit/>
          </a:bodyPr>
          <a:lstStyle>
            <a:lvl1pPr marL="0" indent="0">
              <a:lnSpc>
                <a:spcPct val="100000"/>
              </a:lnSpc>
              <a:spcBef>
                <a:spcPts val="0"/>
              </a:spcBef>
              <a:buNone/>
              <a:defRPr sz="3600">
                <a:solidFill>
                  <a:schemeClr val="bg1"/>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Title</a:t>
            </a:r>
          </a:p>
        </p:txBody>
      </p:sp>
      <p:sp>
        <p:nvSpPr>
          <p:cNvPr id="24" name="Text Placeholder 10">
            <a:extLst>
              <a:ext uri="{FF2B5EF4-FFF2-40B4-BE49-F238E27FC236}">
                <a16:creationId xmlns:a16="http://schemas.microsoft.com/office/drawing/2014/main" id="{96493B74-FEC4-48B9-AC74-2310733D4F97}"/>
              </a:ext>
            </a:extLst>
          </p:cNvPr>
          <p:cNvSpPr>
            <a:spLocks noGrp="1"/>
          </p:cNvSpPr>
          <p:nvPr>
            <p:ph type="body" sz="quarter" idx="11" hasCustomPrompt="1"/>
          </p:nvPr>
        </p:nvSpPr>
        <p:spPr>
          <a:xfrm>
            <a:off x="232520" y="2602717"/>
            <a:ext cx="8682878" cy="693823"/>
          </a:xfrm>
        </p:spPr>
        <p:txBody>
          <a:bodyPr anchor="t">
            <a:noAutofit/>
          </a:bodyPr>
          <a:lstStyle>
            <a:lvl1pPr marL="0" indent="0">
              <a:lnSpc>
                <a:spcPct val="100000"/>
              </a:lnSpc>
              <a:spcBef>
                <a:spcPts val="0"/>
              </a:spcBef>
              <a:buNone/>
              <a:defRPr sz="2400">
                <a:solidFill>
                  <a:schemeClr val="bg1"/>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pic>
        <p:nvPicPr>
          <p:cNvPr id="14" name="Picture 13" descr="Logo&#10;&#10;Description automatically generated">
            <a:extLst>
              <a:ext uri="{FF2B5EF4-FFF2-40B4-BE49-F238E27FC236}">
                <a16:creationId xmlns:a16="http://schemas.microsoft.com/office/drawing/2014/main" id="{81C20903-627C-4714-930F-1445607D43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8026" y="4340901"/>
            <a:ext cx="2292295" cy="2292295"/>
          </a:xfrm>
          <a:prstGeom prst="rect">
            <a:avLst/>
          </a:prstGeom>
        </p:spPr>
      </p:pic>
      <p:sp>
        <p:nvSpPr>
          <p:cNvPr id="20" name="Text Placeholder 25">
            <a:extLst>
              <a:ext uri="{FF2B5EF4-FFF2-40B4-BE49-F238E27FC236}">
                <a16:creationId xmlns:a16="http://schemas.microsoft.com/office/drawing/2014/main" id="{386F90AD-2ABD-4FD4-94EC-AB821210A036}"/>
              </a:ext>
            </a:extLst>
          </p:cNvPr>
          <p:cNvSpPr>
            <a:spLocks noGrp="1"/>
          </p:cNvSpPr>
          <p:nvPr>
            <p:ph type="body" sz="quarter" idx="14" hasCustomPrompt="1"/>
          </p:nvPr>
        </p:nvSpPr>
        <p:spPr>
          <a:xfrm>
            <a:off x="559004" y="1443"/>
            <a:ext cx="11087100" cy="337835"/>
          </a:xfrm>
        </p:spPr>
        <p:txBody>
          <a:bodyPr anchor="ctr">
            <a:normAutofit/>
          </a:bodyPr>
          <a:lstStyle>
            <a:lvl1pPr marL="0" indent="0" algn="ctr">
              <a:lnSpc>
                <a:spcPct val="100000"/>
              </a:lnSpc>
              <a:spcBef>
                <a:spcPts val="0"/>
              </a:spcBef>
              <a:buNone/>
              <a:defRPr sz="1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r>
              <a:rPr lang="en-US" dirty="0"/>
              <a:t>Click to add classification/distribution statement</a:t>
            </a:r>
          </a:p>
        </p:txBody>
      </p:sp>
      <p:sp>
        <p:nvSpPr>
          <p:cNvPr id="21" name="Text Placeholder 25">
            <a:extLst>
              <a:ext uri="{FF2B5EF4-FFF2-40B4-BE49-F238E27FC236}">
                <a16:creationId xmlns:a16="http://schemas.microsoft.com/office/drawing/2014/main" id="{10AB17E8-C323-4E08-B898-AB54C5EAF102}"/>
              </a:ext>
            </a:extLst>
          </p:cNvPr>
          <p:cNvSpPr>
            <a:spLocks noGrp="1"/>
          </p:cNvSpPr>
          <p:nvPr>
            <p:ph type="body" sz="quarter" idx="15" hasCustomPrompt="1"/>
          </p:nvPr>
        </p:nvSpPr>
        <p:spPr>
          <a:xfrm>
            <a:off x="559004" y="6511585"/>
            <a:ext cx="11087101" cy="337835"/>
          </a:xfrm>
        </p:spPr>
        <p:txBody>
          <a:bodyPr anchor="ctr">
            <a:normAutofit/>
          </a:bodyPr>
          <a:lstStyle>
            <a:lvl1pPr marL="0" indent="0" algn="ctr">
              <a:lnSpc>
                <a:spcPct val="100000"/>
              </a:lnSpc>
              <a:spcBef>
                <a:spcPts val="0"/>
              </a:spcBef>
              <a:buNone/>
              <a:defRPr sz="1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r>
              <a:rPr lang="en-US" dirty="0"/>
              <a:t>Click to add classification/distribution statement</a:t>
            </a:r>
          </a:p>
        </p:txBody>
      </p:sp>
      <p:sp>
        <p:nvSpPr>
          <p:cNvPr id="22" name="Text Placeholder 25">
            <a:extLst>
              <a:ext uri="{FF2B5EF4-FFF2-40B4-BE49-F238E27FC236}">
                <a16:creationId xmlns:a16="http://schemas.microsoft.com/office/drawing/2014/main" id="{4F0A534F-8127-40AC-A40B-8EA86A912D0F}"/>
              </a:ext>
            </a:extLst>
          </p:cNvPr>
          <p:cNvSpPr>
            <a:spLocks noGrp="1"/>
          </p:cNvSpPr>
          <p:nvPr>
            <p:ph type="body" sz="quarter" idx="12" hasCustomPrompt="1"/>
          </p:nvPr>
        </p:nvSpPr>
        <p:spPr>
          <a:xfrm>
            <a:off x="228295" y="3681215"/>
            <a:ext cx="3158753" cy="1352278"/>
          </a:xfrm>
        </p:spPr>
        <p:txBody>
          <a:bodyPr anchor="b">
            <a:normAutofit/>
          </a:bodyPr>
          <a:lstStyle>
            <a:lvl1pPr marL="0" indent="0">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add Name, Title, Organization, Event Name, and/or Date</a:t>
            </a:r>
          </a:p>
        </p:txBody>
      </p:sp>
      <p:cxnSp>
        <p:nvCxnSpPr>
          <p:cNvPr id="26" name="Straight Connector 25">
            <a:extLst>
              <a:ext uri="{FF2B5EF4-FFF2-40B4-BE49-F238E27FC236}">
                <a16:creationId xmlns:a16="http://schemas.microsoft.com/office/drawing/2014/main" id="{0A08FEC3-F2AB-44FB-8ED3-D2730D489C87}"/>
              </a:ext>
            </a:extLst>
          </p:cNvPr>
          <p:cNvCxnSpPr>
            <a:cxnSpLocks/>
          </p:cNvCxnSpPr>
          <p:nvPr userDrawn="1"/>
        </p:nvCxnSpPr>
        <p:spPr>
          <a:xfrm>
            <a:off x="304800" y="5047086"/>
            <a:ext cx="5247774" cy="0"/>
          </a:xfrm>
          <a:prstGeom prst="line">
            <a:avLst/>
          </a:prstGeom>
          <a:ln>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4E0AF11-16F7-4948-8438-01A1EDA4B912}"/>
              </a:ext>
            </a:extLst>
          </p:cNvPr>
          <p:cNvCxnSpPr>
            <a:cxnSpLocks/>
          </p:cNvCxnSpPr>
          <p:nvPr userDrawn="1"/>
        </p:nvCxnSpPr>
        <p:spPr>
          <a:xfrm>
            <a:off x="5552574" y="5047086"/>
            <a:ext cx="1459539" cy="0"/>
          </a:xfrm>
          <a:prstGeom prst="line">
            <a:avLst/>
          </a:prstGeom>
          <a:ln>
            <a:solidFill>
              <a:srgbClr val="E21E26"/>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E6DBA98-3ACC-4E40-B14F-91D59366B3A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21259" y="314149"/>
            <a:ext cx="121781" cy="1025530"/>
          </a:xfrm>
          <a:prstGeom prst="rect">
            <a:avLst/>
          </a:prstGeom>
        </p:spPr>
      </p:pic>
      <p:sp>
        <p:nvSpPr>
          <p:cNvPr id="16" name="Text Placeholder 25">
            <a:extLst>
              <a:ext uri="{FF2B5EF4-FFF2-40B4-BE49-F238E27FC236}">
                <a16:creationId xmlns:a16="http://schemas.microsoft.com/office/drawing/2014/main" id="{04F0AEED-8082-4397-85CF-8E91DC5E6A4C}"/>
              </a:ext>
            </a:extLst>
          </p:cNvPr>
          <p:cNvSpPr>
            <a:spLocks noGrp="1"/>
          </p:cNvSpPr>
          <p:nvPr>
            <p:ph type="body" sz="quarter" idx="17" hasCustomPrompt="1"/>
          </p:nvPr>
        </p:nvSpPr>
        <p:spPr>
          <a:xfrm>
            <a:off x="5486400" y="3681215"/>
            <a:ext cx="3428997" cy="1352278"/>
          </a:xfrm>
        </p:spPr>
        <p:txBody>
          <a:bodyPr anchor="b">
            <a:normAutofit/>
          </a:bodyPr>
          <a:lstStyle>
            <a:lvl1pPr marL="0" indent="0">
              <a:lnSpc>
                <a:spcPct val="100000"/>
              </a:lnSpc>
              <a:spcBef>
                <a:spcPts val="0"/>
              </a:spcBef>
              <a:buNone/>
              <a:defRPr sz="12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add Date, or additional information:  Controlled by, Category, Distribution, POC</a:t>
            </a:r>
          </a:p>
        </p:txBody>
      </p:sp>
      <p:sp>
        <p:nvSpPr>
          <p:cNvPr id="15" name="Text Placeholder 25">
            <a:extLst>
              <a:ext uri="{FF2B5EF4-FFF2-40B4-BE49-F238E27FC236}">
                <a16:creationId xmlns:a16="http://schemas.microsoft.com/office/drawing/2014/main" id="{4F423AFB-F9BF-4E45-9B60-F4841793D0AD}"/>
              </a:ext>
            </a:extLst>
          </p:cNvPr>
          <p:cNvSpPr>
            <a:spLocks noGrp="1"/>
          </p:cNvSpPr>
          <p:nvPr>
            <p:ph type="body" sz="quarter" idx="18" hasCustomPrompt="1"/>
          </p:nvPr>
        </p:nvSpPr>
        <p:spPr>
          <a:xfrm>
            <a:off x="221259" y="5145713"/>
            <a:ext cx="8694138" cy="1352278"/>
          </a:xfrm>
        </p:spPr>
        <p:txBody>
          <a:bodyPr anchor="b">
            <a:noAutofit/>
          </a:bodyPr>
          <a:lstStyle>
            <a:lvl1pPr marL="0" indent="0">
              <a:lnSpc>
                <a:spcPct val="100000"/>
              </a:lnSpc>
              <a:spcBef>
                <a:spcPts val="0"/>
              </a:spcBef>
              <a:buNone/>
              <a:defRPr sz="10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add distribution statements/disclaimers.  [AUTHOR: See DoDI 5230.24 for applicable distribution statement. Following is an example. ] Distribution Statement C: Distribution authorized to U.S. Government agencies and their contractors (reason) (date of determination). Other requests for this document shall be referred to (controlling DoD office).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a:t>
            </a:r>
          </a:p>
        </p:txBody>
      </p:sp>
    </p:spTree>
    <p:extLst>
      <p:ext uri="{BB962C8B-B14F-4D97-AF65-F5344CB8AC3E}">
        <p14:creationId xmlns:p14="http://schemas.microsoft.com/office/powerpoint/2010/main" val="4233224172"/>
      </p:ext>
    </p:extLst>
  </p:cSld>
  <p:clrMapOvr>
    <a:masterClrMapping/>
  </p:clrMapOvr>
  <p:extLst>
    <p:ext uri="{DCECCB84-F9BA-43D5-87BE-67443E8EF086}">
      <p15:sldGuideLst xmlns:p15="http://schemas.microsoft.com/office/powerpoint/2012/main">
        <p15:guide id="1" orient="horz" pos="4032">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_Blue">
    <p:bg>
      <p:bgPr>
        <a:gradFill>
          <a:gsLst>
            <a:gs pos="0">
              <a:srgbClr val="111C4E"/>
            </a:gs>
            <a:gs pos="100000">
              <a:srgbClr val="031336"/>
            </a:gs>
          </a:gsLst>
          <a:lin ang="0" scaled="0"/>
        </a:gradFill>
        <a:effectLst/>
      </p:bgPr>
    </p:bg>
    <p:spTree>
      <p:nvGrpSpPr>
        <p:cNvPr id="1" name=""/>
        <p:cNvGrpSpPr/>
        <p:nvPr/>
      </p:nvGrpSpPr>
      <p:grpSpPr>
        <a:xfrm>
          <a:off x="0" y="0"/>
          <a:ext cx="0" cy="0"/>
          <a:chOff x="0" y="0"/>
          <a:chExt cx="0" cy="0"/>
        </a:xfrm>
      </p:grpSpPr>
      <p:sp>
        <p:nvSpPr>
          <p:cNvPr id="23" name="Text Placeholder 10">
            <a:extLst>
              <a:ext uri="{FF2B5EF4-FFF2-40B4-BE49-F238E27FC236}">
                <a16:creationId xmlns:a16="http://schemas.microsoft.com/office/drawing/2014/main" id="{CE7336EE-C21B-44BE-8C6C-283282CEFFBB}"/>
              </a:ext>
            </a:extLst>
          </p:cNvPr>
          <p:cNvSpPr>
            <a:spLocks noGrp="1"/>
          </p:cNvSpPr>
          <p:nvPr>
            <p:ph type="body" sz="quarter" idx="10" hasCustomPrompt="1"/>
          </p:nvPr>
        </p:nvSpPr>
        <p:spPr>
          <a:xfrm>
            <a:off x="232519" y="1469108"/>
            <a:ext cx="8682878" cy="1132592"/>
          </a:xfrm>
        </p:spPr>
        <p:txBody>
          <a:bodyPr anchor="b">
            <a:noAutofit/>
          </a:bodyPr>
          <a:lstStyle>
            <a:lvl1pPr marL="0" indent="0">
              <a:lnSpc>
                <a:spcPct val="100000"/>
              </a:lnSpc>
              <a:spcBef>
                <a:spcPts val="0"/>
              </a:spcBef>
              <a:buNone/>
              <a:defRPr sz="3600">
                <a:solidFill>
                  <a:schemeClr val="bg1"/>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Title</a:t>
            </a:r>
          </a:p>
        </p:txBody>
      </p:sp>
      <p:sp>
        <p:nvSpPr>
          <p:cNvPr id="24" name="Text Placeholder 10">
            <a:extLst>
              <a:ext uri="{FF2B5EF4-FFF2-40B4-BE49-F238E27FC236}">
                <a16:creationId xmlns:a16="http://schemas.microsoft.com/office/drawing/2014/main" id="{96493B74-FEC4-48B9-AC74-2310733D4F97}"/>
              </a:ext>
            </a:extLst>
          </p:cNvPr>
          <p:cNvSpPr>
            <a:spLocks noGrp="1"/>
          </p:cNvSpPr>
          <p:nvPr>
            <p:ph type="body" sz="quarter" idx="11" hasCustomPrompt="1"/>
          </p:nvPr>
        </p:nvSpPr>
        <p:spPr>
          <a:xfrm>
            <a:off x="232520" y="2602717"/>
            <a:ext cx="8682878" cy="693823"/>
          </a:xfrm>
        </p:spPr>
        <p:txBody>
          <a:bodyPr anchor="t">
            <a:noAutofit/>
          </a:bodyPr>
          <a:lstStyle>
            <a:lvl1pPr marL="0" indent="0">
              <a:lnSpc>
                <a:spcPct val="100000"/>
              </a:lnSpc>
              <a:spcBef>
                <a:spcPts val="0"/>
              </a:spcBef>
              <a:buNone/>
              <a:defRPr sz="2400">
                <a:solidFill>
                  <a:schemeClr val="bg1"/>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pic>
        <p:nvPicPr>
          <p:cNvPr id="14" name="Picture 13" descr="Logo&#10;&#10;Description automatically generated">
            <a:extLst>
              <a:ext uri="{FF2B5EF4-FFF2-40B4-BE49-F238E27FC236}">
                <a16:creationId xmlns:a16="http://schemas.microsoft.com/office/drawing/2014/main" id="{81C20903-627C-4714-930F-1445607D43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8026" y="4340901"/>
            <a:ext cx="2292295" cy="2292295"/>
          </a:xfrm>
          <a:prstGeom prst="rect">
            <a:avLst/>
          </a:prstGeom>
        </p:spPr>
      </p:pic>
      <p:sp>
        <p:nvSpPr>
          <p:cNvPr id="20" name="Text Placeholder 25">
            <a:extLst>
              <a:ext uri="{FF2B5EF4-FFF2-40B4-BE49-F238E27FC236}">
                <a16:creationId xmlns:a16="http://schemas.microsoft.com/office/drawing/2014/main" id="{386F90AD-2ABD-4FD4-94EC-AB821210A036}"/>
              </a:ext>
            </a:extLst>
          </p:cNvPr>
          <p:cNvSpPr>
            <a:spLocks noGrp="1"/>
          </p:cNvSpPr>
          <p:nvPr>
            <p:ph type="body" sz="quarter" idx="14" hasCustomPrompt="1"/>
          </p:nvPr>
        </p:nvSpPr>
        <p:spPr>
          <a:xfrm>
            <a:off x="559004" y="1443"/>
            <a:ext cx="11087100" cy="337835"/>
          </a:xfrm>
        </p:spPr>
        <p:txBody>
          <a:bodyPr anchor="ctr">
            <a:normAutofit/>
          </a:bodyPr>
          <a:lstStyle>
            <a:lvl1pPr marL="0" indent="0" algn="ctr">
              <a:lnSpc>
                <a:spcPct val="100000"/>
              </a:lnSpc>
              <a:spcBef>
                <a:spcPts val="0"/>
              </a:spcBef>
              <a:buNone/>
              <a:defRPr sz="1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r>
              <a:rPr lang="en-US" dirty="0"/>
              <a:t>Click to add classification/distribution statement</a:t>
            </a:r>
          </a:p>
        </p:txBody>
      </p:sp>
      <p:sp>
        <p:nvSpPr>
          <p:cNvPr id="21" name="Text Placeholder 25">
            <a:extLst>
              <a:ext uri="{FF2B5EF4-FFF2-40B4-BE49-F238E27FC236}">
                <a16:creationId xmlns:a16="http://schemas.microsoft.com/office/drawing/2014/main" id="{10AB17E8-C323-4E08-B898-AB54C5EAF102}"/>
              </a:ext>
            </a:extLst>
          </p:cNvPr>
          <p:cNvSpPr>
            <a:spLocks noGrp="1"/>
          </p:cNvSpPr>
          <p:nvPr>
            <p:ph type="body" sz="quarter" idx="15" hasCustomPrompt="1"/>
          </p:nvPr>
        </p:nvSpPr>
        <p:spPr>
          <a:xfrm>
            <a:off x="559004" y="6511585"/>
            <a:ext cx="11087101" cy="337835"/>
          </a:xfrm>
        </p:spPr>
        <p:txBody>
          <a:bodyPr anchor="ctr">
            <a:normAutofit/>
          </a:bodyPr>
          <a:lstStyle>
            <a:lvl1pPr marL="0" indent="0" algn="ctr">
              <a:lnSpc>
                <a:spcPct val="100000"/>
              </a:lnSpc>
              <a:spcBef>
                <a:spcPts val="0"/>
              </a:spcBef>
              <a:buNone/>
              <a:defRPr sz="1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r>
              <a:rPr lang="en-US" dirty="0"/>
              <a:t>Click to add classification/distribution statement</a:t>
            </a:r>
          </a:p>
        </p:txBody>
      </p:sp>
      <p:sp>
        <p:nvSpPr>
          <p:cNvPr id="22" name="Text Placeholder 25">
            <a:extLst>
              <a:ext uri="{FF2B5EF4-FFF2-40B4-BE49-F238E27FC236}">
                <a16:creationId xmlns:a16="http://schemas.microsoft.com/office/drawing/2014/main" id="{4F0A534F-8127-40AC-A40B-8EA86A912D0F}"/>
              </a:ext>
            </a:extLst>
          </p:cNvPr>
          <p:cNvSpPr>
            <a:spLocks noGrp="1"/>
          </p:cNvSpPr>
          <p:nvPr>
            <p:ph type="body" sz="quarter" idx="12" hasCustomPrompt="1"/>
          </p:nvPr>
        </p:nvSpPr>
        <p:spPr>
          <a:xfrm>
            <a:off x="228295" y="3681215"/>
            <a:ext cx="3158753" cy="1352278"/>
          </a:xfrm>
        </p:spPr>
        <p:txBody>
          <a:bodyPr anchor="b">
            <a:normAutofit/>
          </a:bodyPr>
          <a:lstStyle>
            <a:lvl1pPr marL="0" indent="0">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add Name, Title, Organization, Event Name, and/or Date</a:t>
            </a:r>
          </a:p>
        </p:txBody>
      </p:sp>
      <p:cxnSp>
        <p:nvCxnSpPr>
          <p:cNvPr id="26" name="Straight Connector 25">
            <a:extLst>
              <a:ext uri="{FF2B5EF4-FFF2-40B4-BE49-F238E27FC236}">
                <a16:creationId xmlns:a16="http://schemas.microsoft.com/office/drawing/2014/main" id="{0A08FEC3-F2AB-44FB-8ED3-D2730D489C87}"/>
              </a:ext>
            </a:extLst>
          </p:cNvPr>
          <p:cNvCxnSpPr>
            <a:cxnSpLocks/>
          </p:cNvCxnSpPr>
          <p:nvPr userDrawn="1"/>
        </p:nvCxnSpPr>
        <p:spPr>
          <a:xfrm>
            <a:off x="304800" y="5047086"/>
            <a:ext cx="5247774" cy="0"/>
          </a:xfrm>
          <a:prstGeom prst="line">
            <a:avLst/>
          </a:prstGeom>
          <a:ln>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4E0AF11-16F7-4948-8438-01A1EDA4B912}"/>
              </a:ext>
            </a:extLst>
          </p:cNvPr>
          <p:cNvCxnSpPr>
            <a:cxnSpLocks/>
          </p:cNvCxnSpPr>
          <p:nvPr userDrawn="1"/>
        </p:nvCxnSpPr>
        <p:spPr>
          <a:xfrm>
            <a:off x="5552574" y="5047086"/>
            <a:ext cx="1459539" cy="0"/>
          </a:xfrm>
          <a:prstGeom prst="line">
            <a:avLst/>
          </a:prstGeom>
          <a:ln>
            <a:solidFill>
              <a:srgbClr val="E21E26"/>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E6DBA98-3ACC-4E40-B14F-91D59366B3A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21259" y="314149"/>
            <a:ext cx="121781" cy="1025530"/>
          </a:xfrm>
          <a:prstGeom prst="rect">
            <a:avLst/>
          </a:prstGeom>
        </p:spPr>
      </p:pic>
      <p:sp>
        <p:nvSpPr>
          <p:cNvPr id="16" name="Text Placeholder 25">
            <a:extLst>
              <a:ext uri="{FF2B5EF4-FFF2-40B4-BE49-F238E27FC236}">
                <a16:creationId xmlns:a16="http://schemas.microsoft.com/office/drawing/2014/main" id="{04F0AEED-8082-4397-85CF-8E91DC5E6A4C}"/>
              </a:ext>
            </a:extLst>
          </p:cNvPr>
          <p:cNvSpPr>
            <a:spLocks noGrp="1"/>
          </p:cNvSpPr>
          <p:nvPr>
            <p:ph type="body" sz="quarter" idx="17" hasCustomPrompt="1"/>
          </p:nvPr>
        </p:nvSpPr>
        <p:spPr>
          <a:xfrm>
            <a:off x="5486400" y="3681215"/>
            <a:ext cx="3428997" cy="1352278"/>
          </a:xfrm>
        </p:spPr>
        <p:txBody>
          <a:bodyPr anchor="b">
            <a:normAutofit/>
          </a:bodyPr>
          <a:lstStyle>
            <a:lvl1pPr marL="0" indent="0">
              <a:lnSpc>
                <a:spcPct val="100000"/>
              </a:lnSpc>
              <a:spcBef>
                <a:spcPts val="0"/>
              </a:spcBef>
              <a:buNone/>
              <a:defRPr sz="12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add Date, or additional information:  Controlled by, Category, Distribution, POC</a:t>
            </a:r>
          </a:p>
        </p:txBody>
      </p:sp>
      <p:sp>
        <p:nvSpPr>
          <p:cNvPr id="15" name="Text Placeholder 25">
            <a:extLst>
              <a:ext uri="{FF2B5EF4-FFF2-40B4-BE49-F238E27FC236}">
                <a16:creationId xmlns:a16="http://schemas.microsoft.com/office/drawing/2014/main" id="{4F423AFB-F9BF-4E45-9B60-F4841793D0AD}"/>
              </a:ext>
            </a:extLst>
          </p:cNvPr>
          <p:cNvSpPr>
            <a:spLocks noGrp="1"/>
          </p:cNvSpPr>
          <p:nvPr>
            <p:ph type="body" sz="quarter" idx="18" hasCustomPrompt="1"/>
          </p:nvPr>
        </p:nvSpPr>
        <p:spPr>
          <a:xfrm>
            <a:off x="221259" y="5145713"/>
            <a:ext cx="8694138" cy="1352278"/>
          </a:xfrm>
        </p:spPr>
        <p:txBody>
          <a:bodyPr anchor="b">
            <a:noAutofit/>
          </a:bodyPr>
          <a:lstStyle>
            <a:lvl1pPr marL="0" indent="0">
              <a:lnSpc>
                <a:spcPct val="100000"/>
              </a:lnSpc>
              <a:spcBef>
                <a:spcPts val="0"/>
              </a:spcBef>
              <a:buNone/>
              <a:defRPr sz="10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add distribution statements/disclaimers.  [AUTHOR: See DoDI 5230.24 for applicable distribution statement. Following is an example. ] Distribution Statement C: Distribution authorized to U.S. Government agencies and their contractors (reason) (date of determination). Other requests for this document shall be referred to (controlling DoD office).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a:t>
            </a:r>
          </a:p>
        </p:txBody>
      </p:sp>
    </p:spTree>
    <p:extLst>
      <p:ext uri="{BB962C8B-B14F-4D97-AF65-F5344CB8AC3E}">
        <p14:creationId xmlns:p14="http://schemas.microsoft.com/office/powerpoint/2010/main" val="3079130409"/>
      </p:ext>
    </p:extLst>
  </p:cSld>
  <p:clrMapOvr>
    <a:masterClrMapping/>
  </p:clrMapOvr>
  <p:extLst>
    <p:ext uri="{DCECCB84-F9BA-43D5-87BE-67443E8EF086}">
      <p15:sldGuideLst xmlns:p15="http://schemas.microsoft.com/office/powerpoint/2012/main">
        <p15:guide id="1" orient="horz" pos="4032">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_White">
    <p:bg>
      <p:bgPr>
        <a:solidFill>
          <a:schemeClr val="bg1"/>
        </a:solidFill>
        <a:effectLst/>
      </p:bgPr>
    </p:bg>
    <p:spTree>
      <p:nvGrpSpPr>
        <p:cNvPr id="1" name=""/>
        <p:cNvGrpSpPr/>
        <p:nvPr/>
      </p:nvGrpSpPr>
      <p:grpSpPr>
        <a:xfrm>
          <a:off x="0" y="0"/>
          <a:ext cx="0" cy="0"/>
          <a:chOff x="0" y="0"/>
          <a:chExt cx="0" cy="0"/>
        </a:xfrm>
      </p:grpSpPr>
      <p:sp>
        <p:nvSpPr>
          <p:cNvPr id="23" name="Text Placeholder 10">
            <a:extLst>
              <a:ext uri="{FF2B5EF4-FFF2-40B4-BE49-F238E27FC236}">
                <a16:creationId xmlns:a16="http://schemas.microsoft.com/office/drawing/2014/main" id="{CE7336EE-C21B-44BE-8C6C-283282CEFFBB}"/>
              </a:ext>
            </a:extLst>
          </p:cNvPr>
          <p:cNvSpPr>
            <a:spLocks noGrp="1"/>
          </p:cNvSpPr>
          <p:nvPr>
            <p:ph type="body" sz="quarter" idx="10" hasCustomPrompt="1"/>
          </p:nvPr>
        </p:nvSpPr>
        <p:spPr>
          <a:xfrm>
            <a:off x="232519" y="1469108"/>
            <a:ext cx="8682878" cy="1132592"/>
          </a:xfrm>
        </p:spPr>
        <p:txBody>
          <a:bodyPr anchor="b">
            <a:noAutofit/>
          </a:bodyPr>
          <a:lstStyle>
            <a:lvl1pPr marL="0" indent="0">
              <a:lnSpc>
                <a:spcPct val="100000"/>
              </a:lnSpc>
              <a:spcBef>
                <a:spcPts val="0"/>
              </a:spcBef>
              <a:buNone/>
              <a:defRPr sz="3600">
                <a:solidFill>
                  <a:srgbClr val="111C4E"/>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Title</a:t>
            </a:r>
          </a:p>
        </p:txBody>
      </p:sp>
      <p:sp>
        <p:nvSpPr>
          <p:cNvPr id="24" name="Text Placeholder 10">
            <a:extLst>
              <a:ext uri="{FF2B5EF4-FFF2-40B4-BE49-F238E27FC236}">
                <a16:creationId xmlns:a16="http://schemas.microsoft.com/office/drawing/2014/main" id="{96493B74-FEC4-48B9-AC74-2310733D4F97}"/>
              </a:ext>
            </a:extLst>
          </p:cNvPr>
          <p:cNvSpPr>
            <a:spLocks noGrp="1"/>
          </p:cNvSpPr>
          <p:nvPr>
            <p:ph type="body" sz="quarter" idx="11" hasCustomPrompt="1"/>
          </p:nvPr>
        </p:nvSpPr>
        <p:spPr>
          <a:xfrm>
            <a:off x="232520" y="2602717"/>
            <a:ext cx="8682878" cy="693823"/>
          </a:xfrm>
        </p:spPr>
        <p:txBody>
          <a:bodyPr anchor="t">
            <a:noAutofit/>
          </a:bodyPr>
          <a:lstStyle>
            <a:lvl1pPr marL="0" indent="0">
              <a:lnSpc>
                <a:spcPct val="100000"/>
              </a:lnSpc>
              <a:spcBef>
                <a:spcPts val="0"/>
              </a:spcBef>
              <a:buNone/>
              <a:defRPr sz="2400">
                <a:solidFill>
                  <a:srgbClr val="265CAA"/>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20" name="Text Placeholder 25">
            <a:extLst>
              <a:ext uri="{FF2B5EF4-FFF2-40B4-BE49-F238E27FC236}">
                <a16:creationId xmlns:a16="http://schemas.microsoft.com/office/drawing/2014/main" id="{386F90AD-2ABD-4FD4-94EC-AB821210A036}"/>
              </a:ext>
            </a:extLst>
          </p:cNvPr>
          <p:cNvSpPr>
            <a:spLocks noGrp="1"/>
          </p:cNvSpPr>
          <p:nvPr>
            <p:ph type="body" sz="quarter" idx="14" hasCustomPrompt="1"/>
          </p:nvPr>
        </p:nvSpPr>
        <p:spPr>
          <a:xfrm>
            <a:off x="559004" y="1443"/>
            <a:ext cx="11087100" cy="337835"/>
          </a:xfrm>
        </p:spPr>
        <p:txBody>
          <a:bodyPr anchor="ctr">
            <a:normAutofit/>
          </a:bodyPr>
          <a:lstStyle>
            <a:lvl1pPr marL="0" indent="0" algn="ctr">
              <a:lnSpc>
                <a:spcPct val="100000"/>
              </a:lnSpc>
              <a:spcBef>
                <a:spcPts val="0"/>
              </a:spcBef>
              <a:buNone/>
              <a:defRPr sz="1000">
                <a:solidFill>
                  <a:srgbClr val="111C4E"/>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r>
              <a:rPr lang="en-US" dirty="0"/>
              <a:t>Click to add classification/distribution statement</a:t>
            </a:r>
          </a:p>
        </p:txBody>
      </p:sp>
      <p:sp>
        <p:nvSpPr>
          <p:cNvPr id="21" name="Text Placeholder 25">
            <a:extLst>
              <a:ext uri="{FF2B5EF4-FFF2-40B4-BE49-F238E27FC236}">
                <a16:creationId xmlns:a16="http://schemas.microsoft.com/office/drawing/2014/main" id="{10AB17E8-C323-4E08-B898-AB54C5EAF102}"/>
              </a:ext>
            </a:extLst>
          </p:cNvPr>
          <p:cNvSpPr>
            <a:spLocks noGrp="1"/>
          </p:cNvSpPr>
          <p:nvPr>
            <p:ph type="body" sz="quarter" idx="15" hasCustomPrompt="1"/>
          </p:nvPr>
        </p:nvSpPr>
        <p:spPr>
          <a:xfrm>
            <a:off x="559004" y="6511585"/>
            <a:ext cx="11087101" cy="337835"/>
          </a:xfrm>
        </p:spPr>
        <p:txBody>
          <a:bodyPr anchor="ctr">
            <a:normAutofit/>
          </a:bodyPr>
          <a:lstStyle>
            <a:lvl1pPr marL="0" indent="0" algn="ctr">
              <a:lnSpc>
                <a:spcPct val="100000"/>
              </a:lnSpc>
              <a:spcBef>
                <a:spcPts val="0"/>
              </a:spcBef>
              <a:buNone/>
              <a:defRPr sz="1000">
                <a:solidFill>
                  <a:srgbClr val="111C4E"/>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r>
              <a:rPr lang="en-US" dirty="0"/>
              <a:t>Click to add classification/distribution statement</a:t>
            </a:r>
          </a:p>
        </p:txBody>
      </p:sp>
      <p:sp>
        <p:nvSpPr>
          <p:cNvPr id="22" name="Text Placeholder 25">
            <a:extLst>
              <a:ext uri="{FF2B5EF4-FFF2-40B4-BE49-F238E27FC236}">
                <a16:creationId xmlns:a16="http://schemas.microsoft.com/office/drawing/2014/main" id="{4F0A534F-8127-40AC-A40B-8EA86A912D0F}"/>
              </a:ext>
            </a:extLst>
          </p:cNvPr>
          <p:cNvSpPr>
            <a:spLocks noGrp="1"/>
          </p:cNvSpPr>
          <p:nvPr>
            <p:ph type="body" sz="quarter" idx="12" hasCustomPrompt="1"/>
          </p:nvPr>
        </p:nvSpPr>
        <p:spPr>
          <a:xfrm>
            <a:off x="228295" y="3681215"/>
            <a:ext cx="3158753" cy="1352278"/>
          </a:xfrm>
        </p:spPr>
        <p:txBody>
          <a:bodyPr anchor="b">
            <a:normAutofit/>
          </a:bodyPr>
          <a:lstStyle>
            <a:lvl1pPr marL="0" indent="0">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add Name, Title, Organization, Event Name, and/or Date</a:t>
            </a:r>
          </a:p>
        </p:txBody>
      </p:sp>
      <p:cxnSp>
        <p:nvCxnSpPr>
          <p:cNvPr id="26" name="Straight Connector 25">
            <a:extLst>
              <a:ext uri="{FF2B5EF4-FFF2-40B4-BE49-F238E27FC236}">
                <a16:creationId xmlns:a16="http://schemas.microsoft.com/office/drawing/2014/main" id="{0A08FEC3-F2AB-44FB-8ED3-D2730D489C87}"/>
              </a:ext>
            </a:extLst>
          </p:cNvPr>
          <p:cNvCxnSpPr>
            <a:cxnSpLocks/>
          </p:cNvCxnSpPr>
          <p:nvPr userDrawn="1"/>
        </p:nvCxnSpPr>
        <p:spPr>
          <a:xfrm>
            <a:off x="304800" y="5047086"/>
            <a:ext cx="5247774" cy="0"/>
          </a:xfrm>
          <a:prstGeom prst="line">
            <a:avLst/>
          </a:prstGeom>
          <a:ln>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4E0AF11-16F7-4948-8438-01A1EDA4B912}"/>
              </a:ext>
            </a:extLst>
          </p:cNvPr>
          <p:cNvCxnSpPr>
            <a:cxnSpLocks/>
          </p:cNvCxnSpPr>
          <p:nvPr userDrawn="1"/>
        </p:nvCxnSpPr>
        <p:spPr>
          <a:xfrm>
            <a:off x="5552574" y="5047086"/>
            <a:ext cx="1459539" cy="0"/>
          </a:xfrm>
          <a:prstGeom prst="line">
            <a:avLst/>
          </a:prstGeom>
          <a:ln>
            <a:solidFill>
              <a:srgbClr val="E21E26"/>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F5AFFFF-4484-46CD-BBD4-5EB6DBBF30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1259" y="314149"/>
            <a:ext cx="121781" cy="1025530"/>
          </a:xfrm>
          <a:prstGeom prst="rect">
            <a:avLst/>
          </a:prstGeom>
        </p:spPr>
      </p:pic>
      <p:pic>
        <p:nvPicPr>
          <p:cNvPr id="15" name="Picture 14" descr="Logo&#10;&#10;Description automatically generated">
            <a:extLst>
              <a:ext uri="{FF2B5EF4-FFF2-40B4-BE49-F238E27FC236}">
                <a16:creationId xmlns:a16="http://schemas.microsoft.com/office/drawing/2014/main" id="{23A5093C-2F17-49FC-A390-E06C239B77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68026" y="4340901"/>
            <a:ext cx="2292295" cy="2292295"/>
          </a:xfrm>
          <a:prstGeom prst="rect">
            <a:avLst/>
          </a:prstGeom>
        </p:spPr>
      </p:pic>
      <p:sp>
        <p:nvSpPr>
          <p:cNvPr id="16" name="Text Placeholder 25">
            <a:extLst>
              <a:ext uri="{FF2B5EF4-FFF2-40B4-BE49-F238E27FC236}">
                <a16:creationId xmlns:a16="http://schemas.microsoft.com/office/drawing/2014/main" id="{24FBD113-D92A-41F5-98F6-432C582FD227}"/>
              </a:ext>
            </a:extLst>
          </p:cNvPr>
          <p:cNvSpPr>
            <a:spLocks noGrp="1"/>
          </p:cNvSpPr>
          <p:nvPr>
            <p:ph type="body" sz="quarter" idx="17" hasCustomPrompt="1"/>
          </p:nvPr>
        </p:nvSpPr>
        <p:spPr>
          <a:xfrm>
            <a:off x="5486400" y="3688012"/>
            <a:ext cx="3428997" cy="1352278"/>
          </a:xfrm>
        </p:spPr>
        <p:txBody>
          <a:bodyPr anchor="b">
            <a:normAutofit/>
          </a:bodyPr>
          <a:lstStyle>
            <a:lvl1pPr marL="0" indent="0">
              <a:lnSpc>
                <a:spcPct val="100000"/>
              </a:lnSpc>
              <a:spcBef>
                <a:spcPts val="0"/>
              </a:spcBef>
              <a:buNone/>
              <a:defRPr sz="12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add Date, or additional information:  Controlled by, Category, Distribution, POC</a:t>
            </a:r>
          </a:p>
        </p:txBody>
      </p:sp>
      <p:sp>
        <p:nvSpPr>
          <p:cNvPr id="14" name="Text Placeholder 25">
            <a:extLst>
              <a:ext uri="{FF2B5EF4-FFF2-40B4-BE49-F238E27FC236}">
                <a16:creationId xmlns:a16="http://schemas.microsoft.com/office/drawing/2014/main" id="{D7606D70-1365-497B-96CD-07AA65BB99A2}"/>
              </a:ext>
            </a:extLst>
          </p:cNvPr>
          <p:cNvSpPr>
            <a:spLocks noGrp="1"/>
          </p:cNvSpPr>
          <p:nvPr>
            <p:ph type="body" sz="quarter" idx="18" hasCustomPrompt="1"/>
          </p:nvPr>
        </p:nvSpPr>
        <p:spPr>
          <a:xfrm>
            <a:off x="221259" y="5145713"/>
            <a:ext cx="8694138" cy="1352278"/>
          </a:xfrm>
        </p:spPr>
        <p:txBody>
          <a:bodyPr anchor="b">
            <a:noAutofit/>
          </a:bodyPr>
          <a:lstStyle>
            <a:lvl1pPr marL="0" indent="0">
              <a:lnSpc>
                <a:spcPct val="100000"/>
              </a:lnSpc>
              <a:spcBef>
                <a:spcPts val="0"/>
              </a:spcBef>
              <a:buNone/>
              <a:defRPr sz="10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add distribution statements/disclaimers.  [AUTHOR: See DoDI 5230.24 for applicable distribution statement. Following is an example. ] Distribution Statement C: Distribution authorized to U.S. Government agencies and their contractors (reason) (date of determination). Other requests for this document shall be referred to (controlling DoD office).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a:t>
            </a:r>
          </a:p>
        </p:txBody>
      </p:sp>
    </p:spTree>
    <p:extLst>
      <p:ext uri="{BB962C8B-B14F-4D97-AF65-F5344CB8AC3E}">
        <p14:creationId xmlns:p14="http://schemas.microsoft.com/office/powerpoint/2010/main" val="4151602634"/>
      </p:ext>
    </p:extLst>
  </p:cSld>
  <p:clrMapOvr>
    <a:masterClrMapping/>
  </p:clrMapOvr>
  <p:extLst>
    <p:ext uri="{DCECCB84-F9BA-43D5-87BE-67443E8EF086}">
      <p15:sldGuideLst xmlns:p15="http://schemas.microsoft.com/office/powerpoint/2012/main">
        <p15:guide id="1" orient="horz" pos="4032">
          <p15:clr>
            <a:srgbClr val="FBAE40"/>
          </p15:clr>
        </p15:guide>
        <p15:guide id="2" pos="1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70541ED4-E7BF-4D2D-8A86-4962A5F2BF37}"/>
              </a:ext>
            </a:extLst>
          </p:cNvPr>
          <p:cNvSpPr>
            <a:spLocks noGrp="1"/>
          </p:cNvSpPr>
          <p:nvPr>
            <p:ph type="dt" sz="half" idx="10"/>
          </p:nvPr>
        </p:nvSpPr>
        <p:spPr/>
        <p:txBody>
          <a:bodyPr/>
          <a:lstStyle/>
          <a:p>
            <a:fld id="{71DDA05C-8031-4C50-8F5C-ED999D1A047A}" type="datetime1">
              <a:rPr lang="en-US" smtClean="0"/>
              <a:t>9/25/2023</a:t>
            </a:fld>
            <a:endParaRPr lang="en-US" dirty="0"/>
          </a:p>
        </p:txBody>
      </p:sp>
      <p:sp>
        <p:nvSpPr>
          <p:cNvPr id="10" name="Slide Number Placeholder 9">
            <a:extLst>
              <a:ext uri="{FF2B5EF4-FFF2-40B4-BE49-F238E27FC236}">
                <a16:creationId xmlns:a16="http://schemas.microsoft.com/office/drawing/2014/main" id="{16BCE6CF-675B-47D0-81ED-435D579171A9}"/>
              </a:ext>
            </a:extLst>
          </p:cNvPr>
          <p:cNvSpPr>
            <a:spLocks noGrp="1"/>
          </p:cNvSpPr>
          <p:nvPr>
            <p:ph type="sldNum" sz="quarter" idx="12"/>
          </p:nvPr>
        </p:nvSpPr>
        <p:spPr/>
        <p:txBody>
          <a:bodyPr/>
          <a:lstStyle/>
          <a:p>
            <a:fld id="{A95DF160-2252-4507-9087-606C83CDB7D9}" type="slidenum">
              <a:rPr lang="en-US" smtClean="0"/>
              <a:pPr/>
              <a:t>‹#›</a:t>
            </a:fld>
            <a:endParaRPr lang="en-US" dirty="0"/>
          </a:p>
        </p:txBody>
      </p:sp>
      <p:sp>
        <p:nvSpPr>
          <p:cNvPr id="11" name="Text Placeholder 2">
            <a:extLst>
              <a:ext uri="{FF2B5EF4-FFF2-40B4-BE49-F238E27FC236}">
                <a16:creationId xmlns:a16="http://schemas.microsoft.com/office/drawing/2014/main" id="{5D03CB37-68F4-474D-A14D-7BF6754CFFB1}"/>
              </a:ext>
            </a:extLst>
          </p:cNvPr>
          <p:cNvSpPr>
            <a:spLocks noGrp="1"/>
          </p:cNvSpPr>
          <p:nvPr>
            <p:ph idx="1"/>
          </p:nvPr>
        </p:nvSpPr>
        <p:spPr>
          <a:xfrm>
            <a:off x="589006" y="1577787"/>
            <a:ext cx="11013990" cy="47034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713D88A5-122E-421F-8846-5FA0100296C8}"/>
              </a:ext>
            </a:extLst>
          </p:cNvPr>
          <p:cNvSpPr>
            <a:spLocks noGrp="1"/>
          </p:cNvSpPr>
          <p:nvPr>
            <p:ph type="body" sz="quarter" idx="13" hasCustomPrompt="1"/>
          </p:nvPr>
        </p:nvSpPr>
        <p:spPr>
          <a:xfrm>
            <a:off x="2086709" y="3658"/>
            <a:ext cx="8018581" cy="302281"/>
          </a:xfrm>
        </p:spPr>
        <p:txBody>
          <a:bodyPr anchor="ctr">
            <a:normAutofit/>
          </a:bodyPr>
          <a:lstStyle>
            <a:lvl1pPr marL="0" indent="0" algn="ctr">
              <a:lnSpc>
                <a:spcPct val="100000"/>
              </a:lnSpc>
              <a:spcBef>
                <a:spcPts val="0"/>
              </a:spcBef>
              <a:buNone/>
              <a:defRPr sz="1000">
                <a:solidFill>
                  <a:schemeClr val="bg1"/>
                </a:solidFill>
              </a:defRPr>
            </a:lvl1pPr>
          </a:lstStyle>
          <a:p>
            <a:r>
              <a:rPr lang="en-US" dirty="0"/>
              <a:t>Click to add classification/distribution statement</a:t>
            </a:r>
          </a:p>
        </p:txBody>
      </p:sp>
      <p:sp>
        <p:nvSpPr>
          <p:cNvPr id="9" name="Title Placeholder 1">
            <a:extLst>
              <a:ext uri="{FF2B5EF4-FFF2-40B4-BE49-F238E27FC236}">
                <a16:creationId xmlns:a16="http://schemas.microsoft.com/office/drawing/2014/main" id="{662ACA27-ADC8-4D6B-B92D-4C8203D8965A}"/>
              </a:ext>
            </a:extLst>
          </p:cNvPr>
          <p:cNvSpPr>
            <a:spLocks noGrp="1"/>
          </p:cNvSpPr>
          <p:nvPr>
            <p:ph type="title"/>
          </p:nvPr>
        </p:nvSpPr>
        <p:spPr>
          <a:xfrm>
            <a:off x="1352552" y="323428"/>
            <a:ext cx="10250444" cy="677002"/>
          </a:xfrm>
          <a:prstGeom prst="rect">
            <a:avLst/>
          </a:prstGeom>
        </p:spPr>
        <p:txBody>
          <a:bodyPr vert="horz" lIns="91440" tIns="45720" rIns="91440" bIns="45720" rtlCol="0" anchor="ctr">
            <a:normAutofit/>
          </a:bodyPr>
          <a:lstStyle/>
          <a:p>
            <a:endParaRPr lang="en-US" dirty="0"/>
          </a:p>
        </p:txBody>
      </p:sp>
      <p:sp>
        <p:nvSpPr>
          <p:cNvPr id="16" name="Text Placeholder 2">
            <a:extLst>
              <a:ext uri="{FF2B5EF4-FFF2-40B4-BE49-F238E27FC236}">
                <a16:creationId xmlns:a16="http://schemas.microsoft.com/office/drawing/2014/main" id="{24324D4E-BEAC-4840-A487-27323E9C1D22}"/>
              </a:ext>
            </a:extLst>
          </p:cNvPr>
          <p:cNvSpPr>
            <a:spLocks noGrp="1"/>
          </p:cNvSpPr>
          <p:nvPr>
            <p:ph type="body" sz="quarter" idx="14" hasCustomPrompt="1"/>
          </p:nvPr>
        </p:nvSpPr>
        <p:spPr>
          <a:xfrm>
            <a:off x="2086709" y="6492875"/>
            <a:ext cx="8018581" cy="361467"/>
          </a:xfrm>
        </p:spPr>
        <p:txBody>
          <a:bodyPr anchor="ctr">
            <a:normAutofit/>
          </a:bodyPr>
          <a:lstStyle>
            <a:lvl1pPr marL="0" indent="0" algn="ctr">
              <a:lnSpc>
                <a:spcPct val="100000"/>
              </a:lnSpc>
              <a:spcBef>
                <a:spcPts val="0"/>
              </a:spcBef>
              <a:buNone/>
              <a:defRPr sz="1000">
                <a:solidFill>
                  <a:srgbClr val="111C4E"/>
                </a:solidFill>
              </a:defRPr>
            </a:lvl1pPr>
          </a:lstStyle>
          <a:p>
            <a:r>
              <a:rPr lang="en-US" dirty="0"/>
              <a:t>Click to add classification/distribution statement</a:t>
            </a:r>
          </a:p>
        </p:txBody>
      </p:sp>
    </p:spTree>
    <p:extLst>
      <p:ext uri="{BB962C8B-B14F-4D97-AF65-F5344CB8AC3E}">
        <p14:creationId xmlns:p14="http://schemas.microsoft.com/office/powerpoint/2010/main" val="3271869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CD1FF6F-67D5-4277-9D0A-3A5E30F2312D}" type="datetime1">
              <a:rPr lang="en-US" smtClean="0"/>
              <a:t>9/25/2023</a:t>
            </a:fld>
            <a:endParaRPr lang="en-US"/>
          </a:p>
        </p:txBody>
      </p:sp>
      <p:sp>
        <p:nvSpPr>
          <p:cNvPr id="7" name="Slide Number Placeholder 6"/>
          <p:cNvSpPr>
            <a:spLocks noGrp="1"/>
          </p:cNvSpPr>
          <p:nvPr>
            <p:ph type="sldNum" sz="quarter" idx="12"/>
          </p:nvPr>
        </p:nvSpPr>
        <p:spPr/>
        <p:txBody>
          <a:bodyPr/>
          <a:lstStyle/>
          <a:p>
            <a:fld id="{A95DF160-2252-4507-9087-606C83CDB7D9}" type="slidenum">
              <a:rPr lang="en-US" smtClean="0"/>
              <a:t>‹#›</a:t>
            </a:fld>
            <a:endParaRPr lang="en-US"/>
          </a:p>
        </p:txBody>
      </p:sp>
      <p:sp>
        <p:nvSpPr>
          <p:cNvPr id="8" name="Content Placeholder 2">
            <a:extLst>
              <a:ext uri="{FF2B5EF4-FFF2-40B4-BE49-F238E27FC236}">
                <a16:creationId xmlns:a16="http://schemas.microsoft.com/office/drawing/2014/main" id="{8E79B043-C0A7-4183-B8D2-5272E2A78FA1}"/>
              </a:ext>
            </a:extLst>
          </p:cNvPr>
          <p:cNvSpPr>
            <a:spLocks noGrp="1"/>
          </p:cNvSpPr>
          <p:nvPr>
            <p:ph sz="half" idx="1"/>
          </p:nvPr>
        </p:nvSpPr>
        <p:spPr>
          <a:xfrm>
            <a:off x="589005" y="1586603"/>
            <a:ext cx="5381490" cy="47066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63483C11-CE42-4C67-A1FA-C298FF262869}"/>
              </a:ext>
            </a:extLst>
          </p:cNvPr>
          <p:cNvSpPr>
            <a:spLocks noGrp="1"/>
          </p:cNvSpPr>
          <p:nvPr>
            <p:ph sz="half" idx="2"/>
          </p:nvPr>
        </p:nvSpPr>
        <p:spPr>
          <a:xfrm>
            <a:off x="6221506" y="1589111"/>
            <a:ext cx="5381490" cy="4706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3DC8C1B2-AF21-4DC1-87DA-2B3D9B777B3F}"/>
              </a:ext>
            </a:extLst>
          </p:cNvPr>
          <p:cNvSpPr>
            <a:spLocks noGrp="1"/>
          </p:cNvSpPr>
          <p:nvPr>
            <p:ph type="title"/>
          </p:nvPr>
        </p:nvSpPr>
        <p:spPr>
          <a:xfrm>
            <a:off x="1352552" y="323428"/>
            <a:ext cx="10250444" cy="677002"/>
          </a:xfrm>
          <a:prstGeom prst="rect">
            <a:avLst/>
          </a:prstGeom>
        </p:spPr>
        <p:txBody>
          <a:bodyPr vert="horz" lIns="91440" tIns="45720" rIns="91440" bIns="45720" rtlCol="0" anchor="ctr">
            <a:normAutofit/>
          </a:bodyPr>
          <a:lstStyle/>
          <a:p>
            <a:endParaRPr lang="en-US" dirty="0"/>
          </a:p>
        </p:txBody>
      </p:sp>
      <p:sp>
        <p:nvSpPr>
          <p:cNvPr id="9" name="Text Placeholder 2">
            <a:extLst>
              <a:ext uri="{FF2B5EF4-FFF2-40B4-BE49-F238E27FC236}">
                <a16:creationId xmlns:a16="http://schemas.microsoft.com/office/drawing/2014/main" id="{111340F8-3911-4876-9F97-3CC5A2AC7ED2}"/>
              </a:ext>
            </a:extLst>
          </p:cNvPr>
          <p:cNvSpPr>
            <a:spLocks noGrp="1"/>
          </p:cNvSpPr>
          <p:nvPr>
            <p:ph type="body" sz="quarter" idx="13" hasCustomPrompt="1"/>
          </p:nvPr>
        </p:nvSpPr>
        <p:spPr>
          <a:xfrm>
            <a:off x="2086709" y="3658"/>
            <a:ext cx="8018581" cy="302281"/>
          </a:xfrm>
        </p:spPr>
        <p:txBody>
          <a:bodyPr anchor="ctr">
            <a:normAutofit/>
          </a:bodyPr>
          <a:lstStyle>
            <a:lvl1pPr marL="0" indent="0" algn="ctr">
              <a:lnSpc>
                <a:spcPct val="100000"/>
              </a:lnSpc>
              <a:spcBef>
                <a:spcPts val="0"/>
              </a:spcBef>
              <a:buNone/>
              <a:defRPr sz="1000">
                <a:solidFill>
                  <a:schemeClr val="bg1"/>
                </a:solidFill>
              </a:defRPr>
            </a:lvl1pPr>
          </a:lstStyle>
          <a:p>
            <a:r>
              <a:rPr lang="en-US" dirty="0"/>
              <a:t>Click to add classification/distribution statement</a:t>
            </a:r>
          </a:p>
        </p:txBody>
      </p:sp>
      <p:sp>
        <p:nvSpPr>
          <p:cNvPr id="12" name="Text Placeholder 2">
            <a:extLst>
              <a:ext uri="{FF2B5EF4-FFF2-40B4-BE49-F238E27FC236}">
                <a16:creationId xmlns:a16="http://schemas.microsoft.com/office/drawing/2014/main" id="{98901D8F-74C4-4EA0-964E-02094ED06510}"/>
              </a:ext>
            </a:extLst>
          </p:cNvPr>
          <p:cNvSpPr>
            <a:spLocks noGrp="1"/>
          </p:cNvSpPr>
          <p:nvPr>
            <p:ph type="body" sz="quarter" idx="14" hasCustomPrompt="1"/>
          </p:nvPr>
        </p:nvSpPr>
        <p:spPr>
          <a:xfrm>
            <a:off x="2086709" y="6492875"/>
            <a:ext cx="8018581" cy="361467"/>
          </a:xfrm>
        </p:spPr>
        <p:txBody>
          <a:bodyPr anchor="ctr">
            <a:normAutofit/>
          </a:bodyPr>
          <a:lstStyle>
            <a:lvl1pPr marL="0" indent="0" algn="ctr">
              <a:lnSpc>
                <a:spcPct val="100000"/>
              </a:lnSpc>
              <a:spcBef>
                <a:spcPts val="0"/>
              </a:spcBef>
              <a:buNone/>
              <a:defRPr sz="1000">
                <a:solidFill>
                  <a:srgbClr val="111C4E"/>
                </a:solidFill>
              </a:defRPr>
            </a:lvl1pPr>
          </a:lstStyle>
          <a:p>
            <a:r>
              <a:rPr lang="en-US" dirty="0"/>
              <a:t>Click to add classification/distribution statement</a:t>
            </a:r>
          </a:p>
        </p:txBody>
      </p:sp>
    </p:spTree>
    <p:extLst>
      <p:ext uri="{BB962C8B-B14F-4D97-AF65-F5344CB8AC3E}">
        <p14:creationId xmlns:p14="http://schemas.microsoft.com/office/powerpoint/2010/main" val="3216249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34AE39E-795B-4C54-9E6B-C2A9373A203D}"/>
              </a:ext>
            </a:extLst>
          </p:cNvPr>
          <p:cNvSpPr>
            <a:spLocks noGrp="1"/>
          </p:cNvSpPr>
          <p:nvPr>
            <p:ph type="body" idx="1"/>
          </p:nvPr>
        </p:nvSpPr>
        <p:spPr>
          <a:xfrm>
            <a:off x="589004" y="1572625"/>
            <a:ext cx="5387467" cy="575070"/>
          </a:xfrm>
        </p:spPr>
        <p:txBody>
          <a:bodyPr anchor="b"/>
          <a:lstStyle>
            <a:lvl1pPr marL="0" indent="0">
              <a:buNone/>
              <a:defRPr sz="2400" b="0">
                <a:latin typeface="Franklin Gothic Medium Cond" panose="020B06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3">
            <a:extLst>
              <a:ext uri="{FF2B5EF4-FFF2-40B4-BE49-F238E27FC236}">
                <a16:creationId xmlns:a16="http://schemas.microsoft.com/office/drawing/2014/main" id="{A7F1FCBE-CC4B-4EA5-BA68-AEC6F6335A60}"/>
              </a:ext>
            </a:extLst>
          </p:cNvPr>
          <p:cNvSpPr>
            <a:spLocks noGrp="1"/>
          </p:cNvSpPr>
          <p:nvPr>
            <p:ph sz="half" idx="2"/>
          </p:nvPr>
        </p:nvSpPr>
        <p:spPr>
          <a:xfrm>
            <a:off x="589005" y="2314381"/>
            <a:ext cx="5387466" cy="3972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62134E0B-607F-4762-B2F5-9B61C30BB63D}"/>
              </a:ext>
            </a:extLst>
          </p:cNvPr>
          <p:cNvSpPr>
            <a:spLocks noGrp="1"/>
          </p:cNvSpPr>
          <p:nvPr>
            <p:ph type="body" sz="quarter" idx="3"/>
          </p:nvPr>
        </p:nvSpPr>
        <p:spPr>
          <a:xfrm>
            <a:off x="6215529" y="1585409"/>
            <a:ext cx="5387467" cy="575070"/>
          </a:xfrm>
        </p:spPr>
        <p:txBody>
          <a:bodyPr anchor="b"/>
          <a:lstStyle>
            <a:lvl1pPr marL="0" indent="0">
              <a:buNone/>
              <a:defRPr sz="2400" b="0">
                <a:latin typeface="Franklin Gothic Medium Cond" panose="020B06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Content Placeholder 5">
            <a:extLst>
              <a:ext uri="{FF2B5EF4-FFF2-40B4-BE49-F238E27FC236}">
                <a16:creationId xmlns:a16="http://schemas.microsoft.com/office/drawing/2014/main" id="{572878B0-6B65-4F88-927C-48B14A89BBB8}"/>
              </a:ext>
            </a:extLst>
          </p:cNvPr>
          <p:cNvSpPr>
            <a:spLocks noGrp="1"/>
          </p:cNvSpPr>
          <p:nvPr>
            <p:ph sz="quarter" idx="4"/>
          </p:nvPr>
        </p:nvSpPr>
        <p:spPr>
          <a:xfrm>
            <a:off x="6215529" y="2314381"/>
            <a:ext cx="5387467" cy="397286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Date Placeholder 4">
            <a:extLst>
              <a:ext uri="{FF2B5EF4-FFF2-40B4-BE49-F238E27FC236}">
                <a16:creationId xmlns:a16="http://schemas.microsoft.com/office/drawing/2014/main" id="{370C12A0-D759-4C34-BE47-A7D1E4CFC7BF}"/>
              </a:ext>
            </a:extLst>
          </p:cNvPr>
          <p:cNvSpPr>
            <a:spLocks noGrp="1"/>
          </p:cNvSpPr>
          <p:nvPr>
            <p:ph type="dt" sz="half" idx="10"/>
          </p:nvPr>
        </p:nvSpPr>
        <p:spPr>
          <a:xfrm>
            <a:off x="589005" y="6492875"/>
            <a:ext cx="1345608" cy="365125"/>
          </a:xfrm>
        </p:spPr>
        <p:txBody>
          <a:bodyPr/>
          <a:lstStyle/>
          <a:p>
            <a:fld id="{68D25EE5-0809-4ED8-84B5-F1D53D2F3899}" type="datetime1">
              <a:rPr lang="en-US" smtClean="0"/>
              <a:t>9/25/2023</a:t>
            </a:fld>
            <a:endParaRPr lang="en-US"/>
          </a:p>
        </p:txBody>
      </p:sp>
      <p:sp>
        <p:nvSpPr>
          <p:cNvPr id="20" name="Slide Number Placeholder 6">
            <a:extLst>
              <a:ext uri="{FF2B5EF4-FFF2-40B4-BE49-F238E27FC236}">
                <a16:creationId xmlns:a16="http://schemas.microsoft.com/office/drawing/2014/main" id="{900E05FB-392D-41E4-A5B8-1EBD0BDA0CC3}"/>
              </a:ext>
            </a:extLst>
          </p:cNvPr>
          <p:cNvSpPr>
            <a:spLocks noGrp="1"/>
          </p:cNvSpPr>
          <p:nvPr>
            <p:ph type="sldNum" sz="quarter" idx="12"/>
          </p:nvPr>
        </p:nvSpPr>
        <p:spPr>
          <a:xfrm>
            <a:off x="10257387" y="6492875"/>
            <a:ext cx="1345608" cy="365125"/>
          </a:xfrm>
        </p:spPr>
        <p:txBody>
          <a:bodyPr/>
          <a:lstStyle/>
          <a:p>
            <a:fld id="{A95DF160-2252-4507-9087-606C83CDB7D9}" type="slidenum">
              <a:rPr lang="en-US" smtClean="0"/>
              <a:t>‹#›</a:t>
            </a:fld>
            <a:endParaRPr lang="en-US"/>
          </a:p>
        </p:txBody>
      </p:sp>
      <p:sp>
        <p:nvSpPr>
          <p:cNvPr id="15" name="Title Placeholder 1">
            <a:extLst>
              <a:ext uri="{FF2B5EF4-FFF2-40B4-BE49-F238E27FC236}">
                <a16:creationId xmlns:a16="http://schemas.microsoft.com/office/drawing/2014/main" id="{BA6E916A-95F8-407B-A3B6-8D3888142255}"/>
              </a:ext>
            </a:extLst>
          </p:cNvPr>
          <p:cNvSpPr>
            <a:spLocks noGrp="1"/>
          </p:cNvSpPr>
          <p:nvPr>
            <p:ph type="title"/>
          </p:nvPr>
        </p:nvSpPr>
        <p:spPr>
          <a:xfrm>
            <a:off x="1352552" y="323428"/>
            <a:ext cx="10250444" cy="677002"/>
          </a:xfrm>
          <a:prstGeom prst="rect">
            <a:avLst/>
          </a:prstGeom>
        </p:spPr>
        <p:txBody>
          <a:bodyPr vert="horz" lIns="91440" tIns="45720" rIns="91440" bIns="45720" rtlCol="0" anchor="ctr">
            <a:normAutofit/>
          </a:bodyPr>
          <a:lstStyle/>
          <a:p>
            <a:endParaRPr lang="en-US" dirty="0"/>
          </a:p>
        </p:txBody>
      </p:sp>
      <p:sp>
        <p:nvSpPr>
          <p:cNvPr id="11" name="Text Placeholder 2">
            <a:extLst>
              <a:ext uri="{FF2B5EF4-FFF2-40B4-BE49-F238E27FC236}">
                <a16:creationId xmlns:a16="http://schemas.microsoft.com/office/drawing/2014/main" id="{8D15D52D-2011-4D19-88BC-65904EAFF9BC}"/>
              </a:ext>
            </a:extLst>
          </p:cNvPr>
          <p:cNvSpPr>
            <a:spLocks noGrp="1"/>
          </p:cNvSpPr>
          <p:nvPr>
            <p:ph type="body" sz="quarter" idx="13" hasCustomPrompt="1"/>
          </p:nvPr>
        </p:nvSpPr>
        <p:spPr>
          <a:xfrm>
            <a:off x="2086709" y="3658"/>
            <a:ext cx="8018581" cy="302281"/>
          </a:xfrm>
        </p:spPr>
        <p:txBody>
          <a:bodyPr anchor="ctr">
            <a:normAutofit/>
          </a:bodyPr>
          <a:lstStyle>
            <a:lvl1pPr marL="0" indent="0" algn="ctr">
              <a:lnSpc>
                <a:spcPct val="100000"/>
              </a:lnSpc>
              <a:spcBef>
                <a:spcPts val="0"/>
              </a:spcBef>
              <a:buNone/>
              <a:defRPr sz="1000">
                <a:solidFill>
                  <a:schemeClr val="bg1"/>
                </a:solidFill>
              </a:defRPr>
            </a:lvl1pPr>
          </a:lstStyle>
          <a:p>
            <a:r>
              <a:rPr lang="en-US" dirty="0"/>
              <a:t>Click to add classification/distribution statement</a:t>
            </a:r>
          </a:p>
        </p:txBody>
      </p:sp>
      <p:sp>
        <p:nvSpPr>
          <p:cNvPr id="17" name="Text Placeholder 2">
            <a:extLst>
              <a:ext uri="{FF2B5EF4-FFF2-40B4-BE49-F238E27FC236}">
                <a16:creationId xmlns:a16="http://schemas.microsoft.com/office/drawing/2014/main" id="{63F6CB84-535C-49A5-88E8-B56DBF1E13BF}"/>
              </a:ext>
            </a:extLst>
          </p:cNvPr>
          <p:cNvSpPr>
            <a:spLocks noGrp="1"/>
          </p:cNvSpPr>
          <p:nvPr>
            <p:ph type="body" sz="quarter" idx="14" hasCustomPrompt="1"/>
          </p:nvPr>
        </p:nvSpPr>
        <p:spPr>
          <a:xfrm>
            <a:off x="2086709" y="6492875"/>
            <a:ext cx="8018581" cy="361467"/>
          </a:xfrm>
        </p:spPr>
        <p:txBody>
          <a:bodyPr anchor="ctr">
            <a:normAutofit/>
          </a:bodyPr>
          <a:lstStyle>
            <a:lvl1pPr marL="0" indent="0" algn="ctr">
              <a:lnSpc>
                <a:spcPct val="100000"/>
              </a:lnSpc>
              <a:spcBef>
                <a:spcPts val="0"/>
              </a:spcBef>
              <a:buNone/>
              <a:defRPr sz="1000">
                <a:solidFill>
                  <a:srgbClr val="111C4E"/>
                </a:solidFill>
              </a:defRPr>
            </a:lvl1pPr>
          </a:lstStyle>
          <a:p>
            <a:r>
              <a:rPr lang="en-US" dirty="0"/>
              <a:t>Click to add classification/distribution statement</a:t>
            </a:r>
          </a:p>
        </p:txBody>
      </p:sp>
    </p:spTree>
    <p:extLst>
      <p:ext uri="{BB962C8B-B14F-4D97-AF65-F5344CB8AC3E}">
        <p14:creationId xmlns:p14="http://schemas.microsoft.com/office/powerpoint/2010/main" val="1268357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Date Placeholder 4">
            <a:extLst>
              <a:ext uri="{FF2B5EF4-FFF2-40B4-BE49-F238E27FC236}">
                <a16:creationId xmlns:a16="http://schemas.microsoft.com/office/drawing/2014/main" id="{CFDDC337-4D8C-42E7-95A5-C0ABB51C5241}"/>
              </a:ext>
            </a:extLst>
          </p:cNvPr>
          <p:cNvSpPr>
            <a:spLocks noGrp="1"/>
          </p:cNvSpPr>
          <p:nvPr>
            <p:ph type="dt" sz="half" idx="10"/>
          </p:nvPr>
        </p:nvSpPr>
        <p:spPr>
          <a:xfrm>
            <a:off x="589005" y="6492875"/>
            <a:ext cx="1345608" cy="365125"/>
          </a:xfrm>
        </p:spPr>
        <p:txBody>
          <a:bodyPr/>
          <a:lstStyle/>
          <a:p>
            <a:fld id="{BF7CF021-9EC7-41B7-BC38-C4B699DC37CE}" type="datetime1">
              <a:rPr lang="en-US" smtClean="0"/>
              <a:t>9/25/2023</a:t>
            </a:fld>
            <a:endParaRPr lang="en-US"/>
          </a:p>
        </p:txBody>
      </p:sp>
      <p:sp>
        <p:nvSpPr>
          <p:cNvPr id="12" name="Slide Number Placeholder 6">
            <a:extLst>
              <a:ext uri="{FF2B5EF4-FFF2-40B4-BE49-F238E27FC236}">
                <a16:creationId xmlns:a16="http://schemas.microsoft.com/office/drawing/2014/main" id="{A5628371-BC62-49BA-9341-98C17AFE7575}"/>
              </a:ext>
            </a:extLst>
          </p:cNvPr>
          <p:cNvSpPr>
            <a:spLocks noGrp="1"/>
          </p:cNvSpPr>
          <p:nvPr>
            <p:ph type="sldNum" sz="quarter" idx="12"/>
          </p:nvPr>
        </p:nvSpPr>
        <p:spPr>
          <a:xfrm>
            <a:off x="10257387" y="6492875"/>
            <a:ext cx="1345608" cy="365125"/>
          </a:xfrm>
        </p:spPr>
        <p:txBody>
          <a:bodyPr/>
          <a:lstStyle/>
          <a:p>
            <a:fld id="{A95DF160-2252-4507-9087-606C83CDB7D9}" type="slidenum">
              <a:rPr lang="en-US" smtClean="0"/>
              <a:t>‹#›</a:t>
            </a:fld>
            <a:endParaRPr lang="en-US"/>
          </a:p>
        </p:txBody>
      </p:sp>
      <p:sp>
        <p:nvSpPr>
          <p:cNvPr id="7" name="Title Placeholder 1">
            <a:extLst>
              <a:ext uri="{FF2B5EF4-FFF2-40B4-BE49-F238E27FC236}">
                <a16:creationId xmlns:a16="http://schemas.microsoft.com/office/drawing/2014/main" id="{292B819A-C3D3-474E-8A22-C4C494EA9375}"/>
              </a:ext>
            </a:extLst>
          </p:cNvPr>
          <p:cNvSpPr>
            <a:spLocks noGrp="1"/>
          </p:cNvSpPr>
          <p:nvPr>
            <p:ph type="title"/>
          </p:nvPr>
        </p:nvSpPr>
        <p:spPr>
          <a:xfrm>
            <a:off x="1352552" y="323428"/>
            <a:ext cx="10250444" cy="677002"/>
          </a:xfrm>
          <a:prstGeom prst="rect">
            <a:avLst/>
          </a:prstGeom>
        </p:spPr>
        <p:txBody>
          <a:bodyPr vert="horz" lIns="91440" tIns="45720" rIns="91440" bIns="45720" rtlCol="0" anchor="ctr">
            <a:normAutofit/>
          </a:bodyPr>
          <a:lstStyle/>
          <a:p>
            <a:endParaRPr lang="en-US" dirty="0"/>
          </a:p>
        </p:txBody>
      </p:sp>
      <p:sp>
        <p:nvSpPr>
          <p:cNvPr id="8" name="Text Placeholder 2">
            <a:extLst>
              <a:ext uri="{FF2B5EF4-FFF2-40B4-BE49-F238E27FC236}">
                <a16:creationId xmlns:a16="http://schemas.microsoft.com/office/drawing/2014/main" id="{21E0E698-1D21-4A14-8232-117B645D1F41}"/>
              </a:ext>
            </a:extLst>
          </p:cNvPr>
          <p:cNvSpPr>
            <a:spLocks noGrp="1"/>
          </p:cNvSpPr>
          <p:nvPr>
            <p:ph type="body" sz="quarter" idx="13" hasCustomPrompt="1"/>
          </p:nvPr>
        </p:nvSpPr>
        <p:spPr>
          <a:xfrm>
            <a:off x="2086709" y="3658"/>
            <a:ext cx="8018581" cy="302281"/>
          </a:xfrm>
        </p:spPr>
        <p:txBody>
          <a:bodyPr anchor="ctr">
            <a:normAutofit/>
          </a:bodyPr>
          <a:lstStyle>
            <a:lvl1pPr marL="0" indent="0" algn="ctr">
              <a:lnSpc>
                <a:spcPct val="100000"/>
              </a:lnSpc>
              <a:spcBef>
                <a:spcPts val="0"/>
              </a:spcBef>
              <a:buNone/>
              <a:defRPr sz="1000">
                <a:solidFill>
                  <a:schemeClr val="bg1"/>
                </a:solidFill>
              </a:defRPr>
            </a:lvl1pPr>
          </a:lstStyle>
          <a:p>
            <a:r>
              <a:rPr lang="en-US" dirty="0"/>
              <a:t>Click to add classification/distribution statement</a:t>
            </a:r>
          </a:p>
        </p:txBody>
      </p:sp>
      <p:sp>
        <p:nvSpPr>
          <p:cNvPr id="9" name="Text Placeholder 2">
            <a:extLst>
              <a:ext uri="{FF2B5EF4-FFF2-40B4-BE49-F238E27FC236}">
                <a16:creationId xmlns:a16="http://schemas.microsoft.com/office/drawing/2014/main" id="{B428C1F4-065A-441E-8558-D7B6C75AF4E5}"/>
              </a:ext>
            </a:extLst>
          </p:cNvPr>
          <p:cNvSpPr>
            <a:spLocks noGrp="1"/>
          </p:cNvSpPr>
          <p:nvPr>
            <p:ph type="body" sz="quarter" idx="14" hasCustomPrompt="1"/>
          </p:nvPr>
        </p:nvSpPr>
        <p:spPr>
          <a:xfrm>
            <a:off x="2086709" y="6492875"/>
            <a:ext cx="8018581" cy="361467"/>
          </a:xfrm>
        </p:spPr>
        <p:txBody>
          <a:bodyPr anchor="ctr">
            <a:normAutofit/>
          </a:bodyPr>
          <a:lstStyle>
            <a:lvl1pPr marL="0" indent="0" algn="ctr">
              <a:lnSpc>
                <a:spcPct val="100000"/>
              </a:lnSpc>
              <a:spcBef>
                <a:spcPts val="0"/>
              </a:spcBef>
              <a:buNone/>
              <a:defRPr sz="1000">
                <a:solidFill>
                  <a:srgbClr val="111C4E"/>
                </a:solidFill>
              </a:defRPr>
            </a:lvl1pPr>
          </a:lstStyle>
          <a:p>
            <a:r>
              <a:rPr lang="en-US" dirty="0"/>
              <a:t>Click to add classification/distribution statement</a:t>
            </a:r>
          </a:p>
        </p:txBody>
      </p:sp>
    </p:spTree>
    <p:extLst>
      <p:ext uri="{BB962C8B-B14F-4D97-AF65-F5344CB8AC3E}">
        <p14:creationId xmlns:p14="http://schemas.microsoft.com/office/powerpoint/2010/main" val="4091143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UNCL // FOU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44B9C6-08D4-40CE-ACFA-ED2DC0323D6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FA662A2-D569-405C-BC6E-75F20862B4A2}"/>
              </a:ext>
            </a:extLst>
          </p:cNvPr>
          <p:cNvSpPr>
            <a:spLocks noGrp="1"/>
          </p:cNvSpPr>
          <p:nvPr>
            <p:ph type="sldNum" sz="quarter" idx="12"/>
          </p:nvPr>
        </p:nvSpPr>
        <p:spPr>
          <a:xfrm>
            <a:off x="9448800" y="6356351"/>
            <a:ext cx="1905000" cy="365125"/>
          </a:xfrm>
          <a:prstGeom prst="rect">
            <a:avLst/>
          </a:prstGeom>
        </p:spPr>
        <p:txBody>
          <a:bodyPr/>
          <a:lstStyle/>
          <a:p>
            <a:fld id="{ED8DF258-3DCC-4450-903F-B42A45E1D2F3}" type="slidenum">
              <a:rPr lang="en-US" smtClean="0"/>
              <a:t>‹#›</a:t>
            </a:fld>
            <a:endParaRPr lang="en-US" dirty="0"/>
          </a:p>
        </p:txBody>
      </p:sp>
      <p:sp>
        <p:nvSpPr>
          <p:cNvPr id="7" name="Title Placeholder 1">
            <a:extLst>
              <a:ext uri="{FF2B5EF4-FFF2-40B4-BE49-F238E27FC236}">
                <a16:creationId xmlns:a16="http://schemas.microsoft.com/office/drawing/2014/main" id="{9D8C4D18-4635-4507-A48C-AB6B0A3F7275}"/>
              </a:ext>
            </a:extLst>
          </p:cNvPr>
          <p:cNvSpPr>
            <a:spLocks noGrp="1"/>
          </p:cNvSpPr>
          <p:nvPr>
            <p:ph type="title"/>
          </p:nvPr>
        </p:nvSpPr>
        <p:spPr>
          <a:xfrm>
            <a:off x="1803402" y="384139"/>
            <a:ext cx="9939420" cy="677002"/>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9">
            <a:extLst>
              <a:ext uri="{FF2B5EF4-FFF2-40B4-BE49-F238E27FC236}">
                <a16:creationId xmlns:a16="http://schemas.microsoft.com/office/drawing/2014/main" id="{FF489017-BA5D-4317-A548-FD4E06451319}"/>
              </a:ext>
            </a:extLst>
          </p:cNvPr>
          <p:cNvSpPr>
            <a:spLocks noGrp="1"/>
          </p:cNvSpPr>
          <p:nvPr>
            <p:ph type="body" sz="quarter" idx="13" hasCustomPrompt="1"/>
          </p:nvPr>
        </p:nvSpPr>
        <p:spPr>
          <a:xfrm>
            <a:off x="2975643" y="6473862"/>
            <a:ext cx="6240715" cy="238125"/>
          </a:xfrm>
          <a:prstGeom prst="rect">
            <a:avLst/>
          </a:prstGeom>
        </p:spPr>
        <p:txBody>
          <a:bodyPr>
            <a:normAutofit/>
          </a:bodyPr>
          <a:lstStyle>
            <a:lvl1pPr marL="0" indent="0" algn="ctr">
              <a:buNone/>
              <a:defRPr sz="1200">
                <a:latin typeface="Arial Narrow" panose="020B0606020202030204" pitchFamily="34" charset="0"/>
              </a:defRPr>
            </a:lvl1pPr>
          </a:lstStyle>
          <a:p>
            <a:r>
              <a:rPr lang="en-US" dirty="0"/>
              <a:t>UNCLASSIFIED // FOR OFFICIAL USE ONLY</a:t>
            </a:r>
          </a:p>
        </p:txBody>
      </p:sp>
    </p:spTree>
    <p:extLst>
      <p:ext uri="{BB962C8B-B14F-4D97-AF65-F5344CB8AC3E}">
        <p14:creationId xmlns:p14="http://schemas.microsoft.com/office/powerpoint/2010/main" val="365443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DD208D-D10A-48BB-B1C4-C5F02B8FB2E6}"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F99BB-2FF0-4B24-ADEC-4585A419B6D2}" type="slidenum">
              <a:rPr lang="en-US" smtClean="0"/>
              <a:t>‹#›</a:t>
            </a:fld>
            <a:endParaRPr lang="en-US"/>
          </a:p>
        </p:txBody>
      </p:sp>
    </p:spTree>
    <p:extLst>
      <p:ext uri="{BB962C8B-B14F-4D97-AF65-F5344CB8AC3E}">
        <p14:creationId xmlns:p14="http://schemas.microsoft.com/office/powerpoint/2010/main" val="924143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F31BA08-17E8-4A6B-B559-617209AA41B9}"/>
              </a:ext>
            </a:extLst>
          </p:cNvPr>
          <p:cNvSpPr>
            <a:spLocks noGrp="1"/>
          </p:cNvSpPr>
          <p:nvPr>
            <p:ph type="dt" sz="half" idx="10"/>
          </p:nvPr>
        </p:nvSpPr>
        <p:spPr>
          <a:xfrm>
            <a:off x="838200" y="6356351"/>
            <a:ext cx="2743200" cy="365125"/>
          </a:xfrm>
          <a:prstGeom prst="rect">
            <a:avLst/>
          </a:prstGeom>
        </p:spPr>
        <p:txBody>
          <a:bodyPr/>
          <a:lstStyle/>
          <a:p>
            <a:fld id="{6064DC8C-7DE0-48D7-AD02-7B05CF075985}" type="datetimeFigureOut">
              <a:rPr lang="en-US" smtClean="0"/>
              <a:t>9/25/2023</a:t>
            </a:fld>
            <a:endParaRPr lang="en-US" dirty="0"/>
          </a:p>
        </p:txBody>
      </p:sp>
      <p:sp>
        <p:nvSpPr>
          <p:cNvPr id="4" name="Footer Placeholder 3">
            <a:extLst>
              <a:ext uri="{FF2B5EF4-FFF2-40B4-BE49-F238E27FC236}">
                <a16:creationId xmlns:a16="http://schemas.microsoft.com/office/drawing/2014/main" id="{3A2BC6E7-39CD-4B00-A9E2-94C0C6670921}"/>
              </a:ext>
            </a:extLst>
          </p:cNvPr>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FFD5885C-DE8C-4D23-8536-D5A05EAED57A}"/>
              </a:ext>
            </a:extLst>
          </p:cNvPr>
          <p:cNvSpPr>
            <a:spLocks noGrp="1"/>
          </p:cNvSpPr>
          <p:nvPr>
            <p:ph type="sldNum" sz="quarter" idx="12"/>
          </p:nvPr>
        </p:nvSpPr>
        <p:spPr>
          <a:xfrm>
            <a:off x="8610600" y="6356351"/>
            <a:ext cx="2743200" cy="365125"/>
          </a:xfrm>
          <a:prstGeom prst="rect">
            <a:avLst/>
          </a:prstGeom>
        </p:spPr>
        <p:txBody>
          <a:bodyPr/>
          <a:lstStyle/>
          <a:p>
            <a:fld id="{ED8DF258-3DCC-4450-903F-B42A45E1D2F3}" type="slidenum">
              <a:rPr lang="en-US" smtClean="0"/>
              <a:t>‹#›</a:t>
            </a:fld>
            <a:endParaRPr lang="en-US" dirty="0"/>
          </a:p>
        </p:txBody>
      </p:sp>
      <p:sp>
        <p:nvSpPr>
          <p:cNvPr id="6" name="Title Placeholder 1">
            <a:extLst>
              <a:ext uri="{FF2B5EF4-FFF2-40B4-BE49-F238E27FC236}">
                <a16:creationId xmlns:a16="http://schemas.microsoft.com/office/drawing/2014/main" id="{C3AF0744-610D-4840-B28D-ED7A78062887}"/>
              </a:ext>
            </a:extLst>
          </p:cNvPr>
          <p:cNvSpPr>
            <a:spLocks noGrp="1"/>
          </p:cNvSpPr>
          <p:nvPr>
            <p:ph type="title"/>
          </p:nvPr>
        </p:nvSpPr>
        <p:spPr>
          <a:xfrm>
            <a:off x="1775694" y="377211"/>
            <a:ext cx="9939420" cy="67700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60015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tandar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44B9C6-08D4-40CE-ACFA-ED2DC0323D60}"/>
              </a:ext>
            </a:extLst>
          </p:cNvPr>
          <p:cNvSpPr>
            <a:spLocks noGrp="1"/>
          </p:cNvSpPr>
          <p:nvPr>
            <p:ph idx="1"/>
          </p:nvPr>
        </p:nvSpPr>
        <p:spPr>
          <a:xfrm>
            <a:off x="318746" y="1825625"/>
            <a:ext cx="11615868"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9D8C4D18-4635-4507-A48C-AB6B0A3F7275}"/>
              </a:ext>
            </a:extLst>
          </p:cNvPr>
          <p:cNvSpPr>
            <a:spLocks noGrp="1"/>
          </p:cNvSpPr>
          <p:nvPr>
            <p:ph type="title"/>
          </p:nvPr>
        </p:nvSpPr>
        <p:spPr>
          <a:xfrm>
            <a:off x="1803402" y="384139"/>
            <a:ext cx="10131212" cy="677002"/>
          </a:xfrm>
          <a:prstGeom prst="rect">
            <a:avLst/>
          </a:prstGeom>
        </p:spPr>
        <p:txBody>
          <a:bodyPr vert="horz" lIns="91440" tIns="45720" rIns="91440" bIns="45720" rtlCol="0" anchor="ctr">
            <a:normAutofit/>
          </a:bodyPr>
          <a:lstStyle>
            <a:lvl1pPr>
              <a:defRPr>
                <a:latin typeface="Franklin Gothic Medium Cond" panose="020B0606030402020204" pitchFamily="34" charset="0"/>
              </a:defRPr>
            </a:lvl1pPr>
          </a:lstStyle>
          <a:p>
            <a:r>
              <a:rPr lang="en-US" dirty="0"/>
              <a:t>Click to edit Master title style</a:t>
            </a:r>
          </a:p>
        </p:txBody>
      </p:sp>
      <p:sp>
        <p:nvSpPr>
          <p:cNvPr id="14" name="Date Placeholder 3">
            <a:extLst>
              <a:ext uri="{FF2B5EF4-FFF2-40B4-BE49-F238E27FC236}">
                <a16:creationId xmlns:a16="http://schemas.microsoft.com/office/drawing/2014/main" id="{D60AA789-09BB-4423-A82F-0E1240E92A1D}"/>
              </a:ext>
            </a:extLst>
          </p:cNvPr>
          <p:cNvSpPr>
            <a:spLocks noGrp="1"/>
          </p:cNvSpPr>
          <p:nvPr>
            <p:ph type="dt" sz="half" idx="2"/>
          </p:nvPr>
        </p:nvSpPr>
        <p:spPr>
          <a:xfrm>
            <a:off x="325121" y="6487248"/>
            <a:ext cx="1478281" cy="365125"/>
          </a:xfrm>
          <a:prstGeom prst="rect">
            <a:avLst/>
          </a:prstGeom>
        </p:spPr>
        <p:txBody>
          <a:bodyPr vert="horz" lIns="91440" tIns="45720" rIns="91440" bIns="45720" rtlCol="0" anchor="ctr"/>
          <a:lstStyle>
            <a:lvl1pPr algn="l">
              <a:defRPr sz="1000">
                <a:solidFill>
                  <a:srgbClr val="111C4E"/>
                </a:solidFill>
                <a:latin typeface="Arial" panose="020B0604020202020204" pitchFamily="34" charset="0"/>
                <a:cs typeface="Arial" panose="020B0604020202020204" pitchFamily="34" charset="0"/>
              </a:defRPr>
            </a:lvl1pPr>
          </a:lstStyle>
          <a:p>
            <a:fld id="{9EA69302-EB98-4A76-B36F-0288D0793628}" type="datetime1">
              <a:rPr lang="en-US" smtClean="0"/>
              <a:t>9/25/2023</a:t>
            </a:fld>
            <a:endParaRPr lang="en-US" dirty="0"/>
          </a:p>
        </p:txBody>
      </p:sp>
      <p:sp>
        <p:nvSpPr>
          <p:cNvPr id="16" name="Slide Number Placeholder 5">
            <a:extLst>
              <a:ext uri="{FF2B5EF4-FFF2-40B4-BE49-F238E27FC236}">
                <a16:creationId xmlns:a16="http://schemas.microsoft.com/office/drawing/2014/main" id="{EC3B95E7-7BAE-412B-A418-ADEC0DCF31C3}"/>
              </a:ext>
            </a:extLst>
          </p:cNvPr>
          <p:cNvSpPr>
            <a:spLocks noGrp="1"/>
          </p:cNvSpPr>
          <p:nvPr>
            <p:ph type="sldNum" sz="quarter" idx="4"/>
          </p:nvPr>
        </p:nvSpPr>
        <p:spPr>
          <a:xfrm>
            <a:off x="10345995" y="6487248"/>
            <a:ext cx="1520885" cy="365125"/>
          </a:xfrm>
          <a:prstGeom prst="rect">
            <a:avLst/>
          </a:prstGeom>
        </p:spPr>
        <p:txBody>
          <a:bodyPr vert="horz" lIns="91440" tIns="45720" rIns="91440" bIns="45720" rtlCol="0" anchor="ctr"/>
          <a:lstStyle>
            <a:lvl1pPr algn="r">
              <a:defRPr sz="10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sp>
        <p:nvSpPr>
          <p:cNvPr id="8" name="Text Placeholder 2">
            <a:extLst>
              <a:ext uri="{FF2B5EF4-FFF2-40B4-BE49-F238E27FC236}">
                <a16:creationId xmlns:a16="http://schemas.microsoft.com/office/drawing/2014/main" id="{C8608D5F-08AE-451E-A0EA-0C6338C6E828}"/>
              </a:ext>
            </a:extLst>
          </p:cNvPr>
          <p:cNvSpPr>
            <a:spLocks noGrp="1"/>
          </p:cNvSpPr>
          <p:nvPr>
            <p:ph type="body" sz="quarter" idx="16" hasCustomPrompt="1"/>
          </p:nvPr>
        </p:nvSpPr>
        <p:spPr>
          <a:xfrm>
            <a:off x="1957139" y="6016"/>
            <a:ext cx="8237620" cy="228600"/>
          </a:xfrm>
        </p:spPr>
        <p:txBody>
          <a:bodyPr anchor="ctr">
            <a:noAutofit/>
          </a:bodyPr>
          <a:lstStyle>
            <a:lvl1pPr marL="0" indent="0" algn="ctr">
              <a:lnSpc>
                <a:spcPct val="100000"/>
              </a:lnSpc>
              <a:spcBef>
                <a:spcPts val="0"/>
              </a:spcBef>
              <a:buNone/>
              <a:defRPr sz="1000">
                <a:solidFill>
                  <a:schemeClr val="bg1"/>
                </a:solidFill>
              </a:defRPr>
            </a:lvl1pPr>
          </a:lstStyle>
          <a:p>
            <a:r>
              <a:rPr lang="en-US" dirty="0"/>
              <a:t>Click to add classification/distribution statement</a:t>
            </a:r>
          </a:p>
        </p:txBody>
      </p:sp>
      <p:sp>
        <p:nvSpPr>
          <p:cNvPr id="9" name="Text Placeholder 2">
            <a:extLst>
              <a:ext uri="{FF2B5EF4-FFF2-40B4-BE49-F238E27FC236}">
                <a16:creationId xmlns:a16="http://schemas.microsoft.com/office/drawing/2014/main" id="{F92DD8F1-F079-400A-B83F-31B689B03FA7}"/>
              </a:ext>
            </a:extLst>
          </p:cNvPr>
          <p:cNvSpPr>
            <a:spLocks noGrp="1"/>
          </p:cNvSpPr>
          <p:nvPr>
            <p:ph type="body" sz="quarter" idx="17" hasCustomPrompt="1"/>
          </p:nvPr>
        </p:nvSpPr>
        <p:spPr>
          <a:xfrm>
            <a:off x="1957138" y="6486860"/>
            <a:ext cx="8237620" cy="365125"/>
          </a:xfrm>
        </p:spPr>
        <p:txBody>
          <a:bodyPr anchor="ctr">
            <a:noAutofit/>
          </a:bodyPr>
          <a:lstStyle>
            <a:lvl1pPr marL="0" indent="0" algn="ctr">
              <a:lnSpc>
                <a:spcPct val="100000"/>
              </a:lnSpc>
              <a:spcBef>
                <a:spcPts val="0"/>
              </a:spcBef>
              <a:buNone/>
              <a:defRPr sz="1000"/>
            </a:lvl1pPr>
          </a:lstStyle>
          <a:p>
            <a:r>
              <a:rPr lang="en-US" dirty="0"/>
              <a:t>Click to add classification/distribution statement</a:t>
            </a:r>
          </a:p>
        </p:txBody>
      </p:sp>
    </p:spTree>
    <p:extLst>
      <p:ext uri="{BB962C8B-B14F-4D97-AF65-F5344CB8AC3E}">
        <p14:creationId xmlns:p14="http://schemas.microsoft.com/office/powerpoint/2010/main" val="423241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DD208D-D10A-48BB-B1C4-C5F02B8FB2E6}"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F99BB-2FF0-4B24-ADEC-4585A419B6D2}" type="slidenum">
              <a:rPr lang="en-US" smtClean="0"/>
              <a:t>‹#›</a:t>
            </a:fld>
            <a:endParaRPr lang="en-US"/>
          </a:p>
        </p:txBody>
      </p:sp>
    </p:spTree>
    <p:extLst>
      <p:ext uri="{BB962C8B-B14F-4D97-AF65-F5344CB8AC3E}">
        <p14:creationId xmlns:p14="http://schemas.microsoft.com/office/powerpoint/2010/main" val="3633231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DD208D-D10A-48BB-B1C4-C5F02B8FB2E6}" type="datetimeFigureOut">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F99BB-2FF0-4B24-ADEC-4585A419B6D2}" type="slidenum">
              <a:rPr lang="en-US" smtClean="0"/>
              <a:t>‹#›</a:t>
            </a:fld>
            <a:endParaRPr lang="en-US"/>
          </a:p>
        </p:txBody>
      </p:sp>
    </p:spTree>
    <p:extLst>
      <p:ext uri="{BB962C8B-B14F-4D97-AF65-F5344CB8AC3E}">
        <p14:creationId xmlns:p14="http://schemas.microsoft.com/office/powerpoint/2010/main" val="2474926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DD208D-D10A-48BB-B1C4-C5F02B8FB2E6}" type="datetimeFigureOut">
              <a:rPr lang="en-US" smtClean="0"/>
              <a:t>9/25/2023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DF99BB-2FF0-4B24-ADEC-4585A419B6D2}" type="slidenum">
              <a:rPr lang="en-US" smtClean="0"/>
              <a:t>‹#›</a:t>
            </a:fld>
            <a:endParaRPr lang="en-US"/>
          </a:p>
        </p:txBody>
      </p:sp>
    </p:spTree>
    <p:extLst>
      <p:ext uri="{BB962C8B-B14F-4D97-AF65-F5344CB8AC3E}">
        <p14:creationId xmlns:p14="http://schemas.microsoft.com/office/powerpoint/2010/main" val="396410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DD208D-D10A-48BB-B1C4-C5F02B8FB2E6}" type="datetimeFigureOut">
              <a:rPr lang="en-US" smtClean="0"/>
              <a:t>9/25/2023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DF99BB-2FF0-4B24-ADEC-4585A419B6D2}" type="slidenum">
              <a:rPr lang="en-US" smtClean="0"/>
              <a:t>‹#›</a:t>
            </a:fld>
            <a:endParaRPr lang="en-US"/>
          </a:p>
        </p:txBody>
      </p:sp>
    </p:spTree>
    <p:extLst>
      <p:ext uri="{BB962C8B-B14F-4D97-AF65-F5344CB8AC3E}">
        <p14:creationId xmlns:p14="http://schemas.microsoft.com/office/powerpoint/2010/main" val="3324985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DD208D-D10A-48BB-B1C4-C5F02B8FB2E6}" type="datetimeFigureOut">
              <a:rPr lang="en-US" smtClean="0"/>
              <a:t>9/25/2023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DF99BB-2FF0-4B24-ADEC-4585A419B6D2}" type="slidenum">
              <a:rPr lang="en-US" smtClean="0"/>
              <a:t>‹#›</a:t>
            </a:fld>
            <a:endParaRPr lang="en-US"/>
          </a:p>
        </p:txBody>
      </p:sp>
    </p:spTree>
    <p:extLst>
      <p:ext uri="{BB962C8B-B14F-4D97-AF65-F5344CB8AC3E}">
        <p14:creationId xmlns:p14="http://schemas.microsoft.com/office/powerpoint/2010/main" val="76738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DD208D-D10A-48BB-B1C4-C5F02B8FB2E6}" type="datetimeFigureOut">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F99BB-2FF0-4B24-ADEC-4585A419B6D2}" type="slidenum">
              <a:rPr lang="en-US" smtClean="0"/>
              <a:t>‹#›</a:t>
            </a:fld>
            <a:endParaRPr lang="en-US"/>
          </a:p>
        </p:txBody>
      </p:sp>
    </p:spTree>
    <p:extLst>
      <p:ext uri="{BB962C8B-B14F-4D97-AF65-F5344CB8AC3E}">
        <p14:creationId xmlns:p14="http://schemas.microsoft.com/office/powerpoint/2010/main" val="1485795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DD208D-D10A-48BB-B1C4-C5F02B8FB2E6}" type="datetimeFigureOut">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F99BB-2FF0-4B24-ADEC-4585A419B6D2}" type="slidenum">
              <a:rPr lang="en-US" smtClean="0"/>
              <a:t>‹#›</a:t>
            </a:fld>
            <a:endParaRPr lang="en-US"/>
          </a:p>
        </p:txBody>
      </p:sp>
    </p:spTree>
    <p:extLst>
      <p:ext uri="{BB962C8B-B14F-4D97-AF65-F5344CB8AC3E}">
        <p14:creationId xmlns:p14="http://schemas.microsoft.com/office/powerpoint/2010/main" val="268979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DD208D-D10A-48BB-B1C4-C5F02B8FB2E6}" type="datetimeFigureOut">
              <a:rPr lang="en-US" smtClean="0"/>
              <a:t>9/25/2023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F99BB-2FF0-4B24-ADEC-4585A419B6D2}" type="slidenum">
              <a:rPr lang="en-US" smtClean="0"/>
              <a:t>‹#›</a:t>
            </a:fld>
            <a:endParaRPr lang="en-US"/>
          </a:p>
        </p:txBody>
      </p:sp>
    </p:spTree>
    <p:extLst>
      <p:ext uri="{BB962C8B-B14F-4D97-AF65-F5344CB8AC3E}">
        <p14:creationId xmlns:p14="http://schemas.microsoft.com/office/powerpoint/2010/main" val="200704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577" y="1447799"/>
            <a:ext cx="10987418" cy="483346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89005" y="6492875"/>
            <a:ext cx="1345608" cy="365125"/>
          </a:xfrm>
          <a:prstGeom prst="rect">
            <a:avLst/>
          </a:prstGeom>
        </p:spPr>
        <p:txBody>
          <a:bodyPr vert="horz" lIns="91440" tIns="45720" rIns="91440" bIns="45720" rtlCol="0" anchor="ctr"/>
          <a:lstStyle>
            <a:lvl1pPr algn="l">
              <a:defRPr sz="1000">
                <a:solidFill>
                  <a:srgbClr val="111C4E"/>
                </a:solidFill>
                <a:latin typeface="Arial" panose="020B0604020202020204" pitchFamily="34" charset="0"/>
                <a:cs typeface="Arial" panose="020B0604020202020204" pitchFamily="34" charset="0"/>
              </a:defRPr>
            </a:lvl1pPr>
          </a:lstStyle>
          <a:p>
            <a:fld id="{92076950-07FE-48A8-AFEA-94771226F8AB}" type="datetime1">
              <a:rPr lang="en-US" smtClean="0"/>
              <a:t>9/25/2023</a:t>
            </a:fld>
            <a:endParaRPr lang="en-US" dirty="0"/>
          </a:p>
        </p:txBody>
      </p:sp>
      <p:sp>
        <p:nvSpPr>
          <p:cNvPr id="6" name="Slide Number Placeholder 5"/>
          <p:cNvSpPr>
            <a:spLocks noGrp="1"/>
          </p:cNvSpPr>
          <p:nvPr>
            <p:ph type="sldNum" sz="quarter" idx="4"/>
          </p:nvPr>
        </p:nvSpPr>
        <p:spPr>
          <a:xfrm>
            <a:off x="10257387" y="6492875"/>
            <a:ext cx="1345608" cy="365125"/>
          </a:xfrm>
          <a:prstGeom prst="rect">
            <a:avLst/>
          </a:prstGeom>
        </p:spPr>
        <p:txBody>
          <a:bodyPr vert="horz" lIns="91440" tIns="45720" rIns="91440" bIns="45720" rtlCol="0" anchor="ctr"/>
          <a:lstStyle>
            <a:lvl1pPr algn="r">
              <a:defRPr sz="10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sp>
        <p:nvSpPr>
          <p:cNvPr id="2" name="Rectangle 1">
            <a:extLst>
              <a:ext uri="{FF2B5EF4-FFF2-40B4-BE49-F238E27FC236}">
                <a16:creationId xmlns:a16="http://schemas.microsoft.com/office/drawing/2014/main" id="{22C47FE3-A78E-49F8-82D8-727AE4C443A6}"/>
              </a:ext>
            </a:extLst>
          </p:cNvPr>
          <p:cNvSpPr/>
          <p:nvPr userDrawn="1"/>
        </p:nvSpPr>
        <p:spPr>
          <a:xfrm>
            <a:off x="0" y="0"/>
            <a:ext cx="12192000" cy="1319981"/>
          </a:xfrm>
          <a:prstGeom prst="rect">
            <a:avLst/>
          </a:prstGeom>
          <a:solidFill>
            <a:srgbClr val="111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F0EE82B-7AC6-46DF-B3E8-774E1E63A8CB}"/>
              </a:ext>
            </a:extLst>
          </p:cNvPr>
          <p:cNvCxnSpPr>
            <a:cxnSpLocks/>
          </p:cNvCxnSpPr>
          <p:nvPr userDrawn="1"/>
        </p:nvCxnSpPr>
        <p:spPr>
          <a:xfrm>
            <a:off x="0" y="1321747"/>
            <a:ext cx="10345994" cy="0"/>
          </a:xfrm>
          <a:prstGeom prst="line">
            <a:avLst/>
          </a:prstGeom>
          <a:ln w="12700">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B1FBE12-BC41-4A51-82C8-D4FA199B60DF}"/>
              </a:ext>
            </a:extLst>
          </p:cNvPr>
          <p:cNvCxnSpPr>
            <a:cxnSpLocks/>
          </p:cNvCxnSpPr>
          <p:nvPr userDrawn="1"/>
        </p:nvCxnSpPr>
        <p:spPr>
          <a:xfrm flipH="1">
            <a:off x="10345994" y="1321747"/>
            <a:ext cx="1846006" cy="0"/>
          </a:xfrm>
          <a:prstGeom prst="line">
            <a:avLst/>
          </a:prstGeom>
          <a:ln w="12700">
            <a:solidFill>
              <a:srgbClr val="E21E26"/>
            </a:solidFill>
          </a:ln>
        </p:spPr>
        <p:style>
          <a:lnRef idx="1">
            <a:schemeClr val="accent1"/>
          </a:lnRef>
          <a:fillRef idx="0">
            <a:schemeClr val="accent1"/>
          </a:fillRef>
          <a:effectRef idx="0">
            <a:schemeClr val="accent1"/>
          </a:effectRef>
          <a:fontRef idx="minor">
            <a:schemeClr val="tx1"/>
          </a:fontRef>
        </p:style>
      </p:cxnSp>
      <p:sp>
        <p:nvSpPr>
          <p:cNvPr id="15" name="Title Placeholder 1">
            <a:extLst>
              <a:ext uri="{FF2B5EF4-FFF2-40B4-BE49-F238E27FC236}">
                <a16:creationId xmlns:a16="http://schemas.microsoft.com/office/drawing/2014/main" id="{B25B9EB2-CBB6-432C-82AE-7240411A357E}"/>
              </a:ext>
            </a:extLst>
          </p:cNvPr>
          <p:cNvSpPr>
            <a:spLocks noGrp="1"/>
          </p:cNvSpPr>
          <p:nvPr>
            <p:ph type="title"/>
          </p:nvPr>
        </p:nvSpPr>
        <p:spPr>
          <a:xfrm>
            <a:off x="1352552" y="323428"/>
            <a:ext cx="10250444" cy="677002"/>
          </a:xfrm>
          <a:prstGeom prst="rect">
            <a:avLst/>
          </a:prstGeom>
        </p:spPr>
        <p:txBody>
          <a:bodyPr vert="horz" lIns="91440" tIns="45720" rIns="91440" bIns="45720" rtlCol="0" anchor="ctr">
            <a:normAutofit/>
          </a:bodyPr>
          <a:lstStyle/>
          <a:p>
            <a:endParaRPr lang="en-US" dirty="0"/>
          </a:p>
        </p:txBody>
      </p:sp>
      <p:pic>
        <p:nvPicPr>
          <p:cNvPr id="16" name="Picture 15" descr="Logo&#10;&#10;Description automatically generated">
            <a:extLst>
              <a:ext uri="{FF2B5EF4-FFF2-40B4-BE49-F238E27FC236}">
                <a16:creationId xmlns:a16="http://schemas.microsoft.com/office/drawing/2014/main" id="{20AE59F4-CB15-48D9-8412-8125A843351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943" y="-10875"/>
            <a:ext cx="1345608" cy="1345608"/>
          </a:xfrm>
          <a:prstGeom prst="rect">
            <a:avLst/>
          </a:prstGeom>
        </p:spPr>
      </p:pic>
    </p:spTree>
    <p:extLst>
      <p:ext uri="{BB962C8B-B14F-4D97-AF65-F5344CB8AC3E}">
        <p14:creationId xmlns:p14="http://schemas.microsoft.com/office/powerpoint/2010/main" val="32368365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1" r:id="rId9"/>
  </p:sldLayoutIdLst>
  <p:hf hdr="0" ftr="0" dt="0"/>
  <p:txStyles>
    <p:titleStyle>
      <a:lvl1pPr algn="l" defTabSz="914400" rtl="0" eaLnBrk="1" latinLnBrk="0" hangingPunct="1">
        <a:lnSpc>
          <a:spcPct val="90000"/>
        </a:lnSpc>
        <a:spcBef>
          <a:spcPct val="0"/>
        </a:spcBef>
        <a:buNone/>
        <a:defRPr sz="3200" b="0" kern="1200">
          <a:solidFill>
            <a:schemeClr val="bg1"/>
          </a:solidFill>
          <a:latin typeface="Franklin Gothic Medium Cond" panose="020B06060304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C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111C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rgbClr val="111C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rt.cto.mil/stpp/mta/" TargetMode="External"/><Relationship Id="rId2" Type="http://schemas.openxmlformats.org/officeDocument/2006/relationships/hyperlink" Target="mailto:osd.mc-alex.ousd-r-e.mbx.academic-liaison@mail.mil" TargetMode="External"/><Relationship Id="rId1" Type="http://schemas.openxmlformats.org/officeDocument/2006/relationships/slideLayout" Target="../slideLayouts/slideLayout15.xml"/><Relationship Id="rId4" Type="http://schemas.openxmlformats.org/officeDocument/2006/relationships/hyperlink" Target="https://www.defense.gov/News/Releases/Release/Article/3445601/department-of-defense-strengthening-efforts-to-counter-unwanted-foreign-influen/"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7D7484-6573-44FF-876F-E39F3DA7E85D}"/>
              </a:ext>
            </a:extLst>
          </p:cNvPr>
          <p:cNvSpPr>
            <a:spLocks noGrp="1"/>
          </p:cNvSpPr>
          <p:nvPr>
            <p:ph type="body" sz="quarter" idx="10"/>
          </p:nvPr>
        </p:nvSpPr>
        <p:spPr>
          <a:xfrm>
            <a:off x="232519" y="1469108"/>
            <a:ext cx="8682878" cy="1132592"/>
          </a:xfrm>
        </p:spPr>
        <p:txBody>
          <a:bodyPr/>
          <a:lstStyle/>
          <a:p>
            <a:r>
              <a:rPr lang="en-US" dirty="0"/>
              <a:t>Policy for Risk-Based Security Reviews of Fundamental Research</a:t>
            </a:r>
          </a:p>
        </p:txBody>
      </p:sp>
      <p:sp>
        <p:nvSpPr>
          <p:cNvPr id="3" name="Text Placeholder 2">
            <a:extLst>
              <a:ext uri="{FF2B5EF4-FFF2-40B4-BE49-F238E27FC236}">
                <a16:creationId xmlns:a16="http://schemas.microsoft.com/office/drawing/2014/main" id="{DAEB5037-4DD2-486E-BC79-ECF4DF65F64E}"/>
              </a:ext>
            </a:extLst>
          </p:cNvPr>
          <p:cNvSpPr>
            <a:spLocks noGrp="1"/>
          </p:cNvSpPr>
          <p:nvPr>
            <p:ph type="body" sz="quarter" idx="11"/>
          </p:nvPr>
        </p:nvSpPr>
        <p:spPr>
          <a:xfrm>
            <a:off x="232520" y="2602717"/>
            <a:ext cx="8682878" cy="693823"/>
          </a:xfrm>
        </p:spPr>
        <p:txBody>
          <a:bodyPr/>
          <a:lstStyle/>
          <a:p>
            <a:endParaRPr lang="en-US" dirty="0"/>
          </a:p>
        </p:txBody>
      </p:sp>
      <p:sp>
        <p:nvSpPr>
          <p:cNvPr id="25" name="Text Placeholder 24">
            <a:extLst>
              <a:ext uri="{FF2B5EF4-FFF2-40B4-BE49-F238E27FC236}">
                <a16:creationId xmlns:a16="http://schemas.microsoft.com/office/drawing/2014/main" id="{EDDBDBEF-5650-422C-9E27-9390971B2DA8}"/>
              </a:ext>
            </a:extLst>
          </p:cNvPr>
          <p:cNvSpPr>
            <a:spLocks noGrp="1"/>
          </p:cNvSpPr>
          <p:nvPr>
            <p:ph type="body" sz="quarter" idx="14"/>
          </p:nvPr>
        </p:nvSpPr>
        <p:spPr/>
        <p:txBody>
          <a:bodyPr/>
          <a:lstStyle/>
          <a:p>
            <a:endParaRPr lang="en-US" dirty="0"/>
          </a:p>
        </p:txBody>
      </p:sp>
      <p:sp>
        <p:nvSpPr>
          <p:cNvPr id="26" name="Text Placeholder 25">
            <a:extLst>
              <a:ext uri="{FF2B5EF4-FFF2-40B4-BE49-F238E27FC236}">
                <a16:creationId xmlns:a16="http://schemas.microsoft.com/office/drawing/2014/main" id="{CDBE1D03-9871-4D38-B7C1-EA65C8B093BE}"/>
              </a:ext>
            </a:extLst>
          </p:cNvPr>
          <p:cNvSpPr>
            <a:spLocks noGrp="1"/>
          </p:cNvSpPr>
          <p:nvPr>
            <p:ph type="body" sz="quarter" idx="15"/>
          </p:nvPr>
        </p:nvSpPr>
        <p:spPr/>
        <p:txBody>
          <a:bodyPr/>
          <a:lstStyle/>
          <a:p>
            <a:r>
              <a:rPr lang="en-US" dirty="0"/>
              <a:t>Distribution A</a:t>
            </a:r>
          </a:p>
        </p:txBody>
      </p:sp>
      <p:sp>
        <p:nvSpPr>
          <p:cNvPr id="6" name="Text Placeholder 5">
            <a:extLst>
              <a:ext uri="{FF2B5EF4-FFF2-40B4-BE49-F238E27FC236}">
                <a16:creationId xmlns:a16="http://schemas.microsoft.com/office/drawing/2014/main" id="{83D3BC1B-1FB1-43CB-9611-B85533E11FFC}"/>
              </a:ext>
            </a:extLst>
          </p:cNvPr>
          <p:cNvSpPr>
            <a:spLocks noGrp="1"/>
          </p:cNvSpPr>
          <p:nvPr>
            <p:ph type="body" sz="quarter" idx="12"/>
          </p:nvPr>
        </p:nvSpPr>
        <p:spPr>
          <a:xfrm>
            <a:off x="228295" y="3681215"/>
            <a:ext cx="3158753" cy="1352278"/>
          </a:xfrm>
        </p:spPr>
        <p:txBody>
          <a:bodyPr/>
          <a:lstStyle/>
          <a:p>
            <a:r>
              <a:rPr lang="en-US" dirty="0"/>
              <a:t>Bindu R. Nair</a:t>
            </a:r>
          </a:p>
          <a:p>
            <a:r>
              <a:rPr lang="en-US" dirty="0"/>
              <a:t>Director, Basic Research</a:t>
            </a:r>
          </a:p>
          <a:p>
            <a:r>
              <a:rPr lang="en-US" dirty="0"/>
              <a:t>OUSD(R&amp;E)</a:t>
            </a:r>
          </a:p>
          <a:p>
            <a:endParaRPr lang="en-US" dirty="0"/>
          </a:p>
          <a:p>
            <a:r>
              <a:rPr lang="en-US" dirty="0"/>
              <a:t>9/12/2023</a:t>
            </a:r>
          </a:p>
        </p:txBody>
      </p:sp>
      <p:sp>
        <p:nvSpPr>
          <p:cNvPr id="7" name="Text Placeholder 6">
            <a:extLst>
              <a:ext uri="{FF2B5EF4-FFF2-40B4-BE49-F238E27FC236}">
                <a16:creationId xmlns:a16="http://schemas.microsoft.com/office/drawing/2014/main" id="{3C16CBB8-CE76-45AF-8E57-F2B07FC56A56}"/>
              </a:ext>
            </a:extLst>
          </p:cNvPr>
          <p:cNvSpPr>
            <a:spLocks noGrp="1"/>
          </p:cNvSpPr>
          <p:nvPr>
            <p:ph type="body" sz="quarter" idx="17"/>
          </p:nvPr>
        </p:nvSpPr>
        <p:spPr>
          <a:xfrm>
            <a:off x="5486400" y="3681215"/>
            <a:ext cx="3428997" cy="1352278"/>
          </a:xfrm>
        </p:spPr>
        <p:txBody>
          <a:bodyPr/>
          <a:lstStyle/>
          <a:p>
            <a:r>
              <a:rPr lang="en-US" dirty="0"/>
              <a:t>Controlled by: OUSD(R&amp;E)</a:t>
            </a:r>
          </a:p>
          <a:p>
            <a:r>
              <a:rPr lang="en-US" dirty="0"/>
              <a:t>Controlled by: Basic Research Office</a:t>
            </a:r>
          </a:p>
          <a:p>
            <a:r>
              <a:rPr lang="en-US" dirty="0"/>
              <a:t>Category: Unclassified</a:t>
            </a:r>
          </a:p>
          <a:p>
            <a:r>
              <a:rPr lang="en-US" dirty="0"/>
              <a:t>Distribution: A</a:t>
            </a:r>
          </a:p>
          <a:p>
            <a:r>
              <a:rPr lang="en-US" dirty="0"/>
              <a:t>POC: Bindu Nair, (571) 372-6418 </a:t>
            </a:r>
          </a:p>
        </p:txBody>
      </p:sp>
      <p:sp>
        <p:nvSpPr>
          <p:cNvPr id="37" name="Text Placeholder 36">
            <a:extLst>
              <a:ext uri="{FF2B5EF4-FFF2-40B4-BE49-F238E27FC236}">
                <a16:creationId xmlns:a16="http://schemas.microsoft.com/office/drawing/2014/main" id="{97C4C2EB-BAD4-4D4C-B9E7-3F709259050C}"/>
              </a:ext>
            </a:extLst>
          </p:cNvPr>
          <p:cNvSpPr>
            <a:spLocks noGrp="1"/>
          </p:cNvSpPr>
          <p:nvPr>
            <p:ph type="body" sz="quarter" idx="18"/>
          </p:nvPr>
        </p:nvSpPr>
        <p:spPr>
          <a:xfrm>
            <a:off x="221259" y="5145713"/>
            <a:ext cx="8694138" cy="1352278"/>
          </a:xfrm>
        </p:spPr>
        <p:txBody>
          <a:bodyPr/>
          <a:lstStyle/>
          <a:p>
            <a:r>
              <a:rPr lang="en-US" dirty="0"/>
              <a:t>Distribution Statement A: Approved for public release: distribution unlimited.</a:t>
            </a:r>
          </a:p>
        </p:txBody>
      </p:sp>
    </p:spTree>
    <p:extLst>
      <p:ext uri="{BB962C8B-B14F-4D97-AF65-F5344CB8AC3E}">
        <p14:creationId xmlns:p14="http://schemas.microsoft.com/office/powerpoint/2010/main" val="2670477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5DF160-2252-4507-9087-606C83CDB7D9}" type="slidenum">
              <a:rPr lang="en-US" smtClean="0"/>
              <a:pPr/>
              <a:t>10</a:t>
            </a:fld>
            <a:endParaRPr lang="en-US" dirty="0"/>
          </a:p>
        </p:txBody>
      </p:sp>
      <p:sp>
        <p:nvSpPr>
          <p:cNvPr id="3" name="Content Placeholder 2"/>
          <p:cNvSpPr>
            <a:spLocks noGrp="1"/>
          </p:cNvSpPr>
          <p:nvPr>
            <p:ph idx="1"/>
          </p:nvPr>
        </p:nvSpPr>
        <p:spPr/>
        <p:txBody>
          <a:bodyPr>
            <a:normAutofit/>
          </a:bodyPr>
          <a:lstStyle/>
          <a:p>
            <a:r>
              <a:rPr lang="en-US" dirty="0"/>
              <a:t>Mitigation is the preferred option for Components to take concerning any risks uncovered</a:t>
            </a:r>
          </a:p>
          <a:p>
            <a:r>
              <a:rPr lang="en-US" dirty="0"/>
              <a:t>Mitigation measure examples:</a:t>
            </a:r>
          </a:p>
          <a:p>
            <a:pPr lvl="1"/>
            <a:r>
              <a:rPr lang="en-US" sz="2000" b="0" i="0" u="none" strike="noStrike" baseline="0" dirty="0"/>
              <a:t>Require the covered individual(s) to complete insider risk awareness training;</a:t>
            </a:r>
          </a:p>
          <a:p>
            <a:pPr lvl="1"/>
            <a:r>
              <a:rPr lang="en-US" sz="2000" b="0" i="0" u="none" strike="noStrike" baseline="0" dirty="0"/>
              <a:t>Require increased frequency of reporting by the covered individual(s) through the Research Performance and Progress Report (RPPR);</a:t>
            </a:r>
          </a:p>
          <a:p>
            <a:pPr lvl="1"/>
            <a:r>
              <a:rPr lang="en-US" sz="2000" b="0" i="0" u="none" strike="noStrike" baseline="0" dirty="0"/>
              <a:t>Replace individuals listed in the fundamental research project proposal who are deemed a research security risk;</a:t>
            </a:r>
          </a:p>
          <a:p>
            <a:pPr lvl="1"/>
            <a:r>
              <a:rPr lang="en-US" sz="2000" b="0" i="0" u="none" strike="noStrike" baseline="0" dirty="0"/>
              <a:t>Provide DoD the covered individual's(s') contracts for review and clarity relationships, affiliations, and/or associations considered risky; and</a:t>
            </a:r>
          </a:p>
          <a:p>
            <a:pPr lvl="1"/>
            <a:r>
              <a:rPr lang="en-US" sz="2000" b="0" i="0" u="none" strike="noStrike" baseline="0" dirty="0"/>
              <a:t>Require the covered individual(s) to resign from positions deemed problematic by the risk-based security review. </a:t>
            </a:r>
            <a:endParaRPr lang="en-US" sz="2000" dirty="0"/>
          </a:p>
          <a:p>
            <a:endParaRPr lang="en-US" dirty="0"/>
          </a:p>
        </p:txBody>
      </p:sp>
      <p:sp>
        <p:nvSpPr>
          <p:cNvPr id="4" name="Text Placeholder 3"/>
          <p:cNvSpPr>
            <a:spLocks noGrp="1"/>
          </p:cNvSpPr>
          <p:nvPr>
            <p:ph type="body" sz="quarter" idx="13"/>
          </p:nvPr>
        </p:nvSpPr>
        <p:spPr/>
        <p:txBody>
          <a:bodyPr/>
          <a:lstStyle/>
          <a:p>
            <a:endParaRPr lang="en-US"/>
          </a:p>
        </p:txBody>
      </p:sp>
      <p:sp>
        <p:nvSpPr>
          <p:cNvPr id="5" name="Title 4"/>
          <p:cNvSpPr>
            <a:spLocks noGrp="1"/>
          </p:cNvSpPr>
          <p:nvPr>
            <p:ph type="title"/>
          </p:nvPr>
        </p:nvSpPr>
        <p:spPr/>
        <p:txBody>
          <a:bodyPr/>
          <a:lstStyle/>
          <a:p>
            <a:r>
              <a:rPr lang="en-US" dirty="0"/>
              <a:t>Mitigating potential risks</a:t>
            </a:r>
          </a:p>
        </p:txBody>
      </p:sp>
      <p:sp>
        <p:nvSpPr>
          <p:cNvPr id="6" name="Text Placeholder 5"/>
          <p:cNvSpPr>
            <a:spLocks noGrp="1"/>
          </p:cNvSpPr>
          <p:nvPr>
            <p:ph type="body" sz="quarter" idx="14"/>
          </p:nvPr>
        </p:nvSpPr>
        <p:spPr/>
        <p:txBody>
          <a:bodyPr/>
          <a:lstStyle/>
          <a:p>
            <a:r>
              <a:rPr lang="en-US" dirty="0"/>
              <a:t>UNCLASSIFIED/Distribution A</a:t>
            </a:r>
          </a:p>
        </p:txBody>
      </p:sp>
    </p:spTree>
    <p:extLst>
      <p:ext uri="{BB962C8B-B14F-4D97-AF65-F5344CB8AC3E}">
        <p14:creationId xmlns:p14="http://schemas.microsoft.com/office/powerpoint/2010/main" val="155640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5DF160-2252-4507-9087-606C83CDB7D9}" type="slidenum">
              <a:rPr lang="en-US" smtClean="0"/>
              <a:pPr/>
              <a:t>11</a:t>
            </a:fld>
            <a:endParaRPr lang="en-US" dirty="0"/>
          </a:p>
        </p:txBody>
      </p:sp>
      <p:sp>
        <p:nvSpPr>
          <p:cNvPr id="3" name="Content Placeholder 2"/>
          <p:cNvSpPr>
            <a:spLocks noGrp="1"/>
          </p:cNvSpPr>
          <p:nvPr>
            <p:ph idx="1"/>
          </p:nvPr>
        </p:nvSpPr>
        <p:spPr/>
        <p:txBody>
          <a:bodyPr>
            <a:normAutofit/>
          </a:bodyPr>
          <a:lstStyle/>
          <a:p>
            <a:r>
              <a:rPr lang="en-US" dirty="0"/>
              <a:t>Denials shall only occur when risks are unable to be mitigated or if required by law</a:t>
            </a:r>
          </a:p>
          <a:p>
            <a:endParaRPr lang="en-US" dirty="0"/>
          </a:p>
          <a:p>
            <a:r>
              <a:rPr lang="en-US" dirty="0"/>
              <a:t>Denials must be explained in writing to proposing institutions, including unclassified rationale</a:t>
            </a:r>
          </a:p>
          <a:p>
            <a:endParaRPr lang="en-US" dirty="0"/>
          </a:p>
          <a:p>
            <a:r>
              <a:rPr lang="en-US" dirty="0"/>
              <a:t>Institutions may challenge a denial and OUSD(R&amp;E) will mediate</a:t>
            </a:r>
          </a:p>
          <a:p>
            <a:endParaRPr lang="en-US" dirty="0"/>
          </a:p>
          <a:p>
            <a:endParaRPr lang="en-US" dirty="0"/>
          </a:p>
        </p:txBody>
      </p:sp>
      <p:sp>
        <p:nvSpPr>
          <p:cNvPr id="4" name="Text Placeholder 3"/>
          <p:cNvSpPr>
            <a:spLocks noGrp="1"/>
          </p:cNvSpPr>
          <p:nvPr>
            <p:ph type="body" sz="quarter" idx="13"/>
          </p:nvPr>
        </p:nvSpPr>
        <p:spPr/>
        <p:txBody>
          <a:bodyPr/>
          <a:lstStyle/>
          <a:p>
            <a:endParaRPr lang="en-US"/>
          </a:p>
        </p:txBody>
      </p:sp>
      <p:sp>
        <p:nvSpPr>
          <p:cNvPr id="5" name="Title 4"/>
          <p:cNvSpPr>
            <a:spLocks noGrp="1"/>
          </p:cNvSpPr>
          <p:nvPr>
            <p:ph type="title"/>
          </p:nvPr>
        </p:nvSpPr>
        <p:spPr/>
        <p:txBody>
          <a:bodyPr/>
          <a:lstStyle/>
          <a:p>
            <a:r>
              <a:rPr lang="en-US" dirty="0"/>
              <a:t>Denials</a:t>
            </a:r>
          </a:p>
        </p:txBody>
      </p:sp>
      <p:sp>
        <p:nvSpPr>
          <p:cNvPr id="6" name="Text Placeholder 5"/>
          <p:cNvSpPr>
            <a:spLocks noGrp="1"/>
          </p:cNvSpPr>
          <p:nvPr>
            <p:ph type="body" sz="quarter" idx="14"/>
          </p:nvPr>
        </p:nvSpPr>
        <p:spPr/>
        <p:txBody>
          <a:bodyPr/>
          <a:lstStyle/>
          <a:p>
            <a:r>
              <a:rPr lang="en-US" dirty="0"/>
              <a:t>UNCLASSIFIED/Distribution A</a:t>
            </a:r>
          </a:p>
        </p:txBody>
      </p:sp>
    </p:spTree>
    <p:extLst>
      <p:ext uri="{BB962C8B-B14F-4D97-AF65-F5344CB8AC3E}">
        <p14:creationId xmlns:p14="http://schemas.microsoft.com/office/powerpoint/2010/main" val="1083028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5DF160-2252-4507-9087-606C83CDB7D9}" type="slidenum">
              <a:rPr lang="en-US" smtClean="0"/>
              <a:pPr/>
              <a:t>12</a:t>
            </a:fld>
            <a:endParaRPr lang="en-US" dirty="0"/>
          </a:p>
        </p:txBody>
      </p:sp>
      <p:sp>
        <p:nvSpPr>
          <p:cNvPr id="3" name="Content Placeholder 2"/>
          <p:cNvSpPr>
            <a:spLocks noGrp="1"/>
          </p:cNvSpPr>
          <p:nvPr>
            <p:ph idx="1"/>
          </p:nvPr>
        </p:nvSpPr>
        <p:spPr/>
        <p:txBody>
          <a:bodyPr>
            <a:normAutofit fontScale="92500" lnSpcReduction="10000"/>
          </a:bodyPr>
          <a:lstStyle/>
          <a:p>
            <a:r>
              <a:rPr lang="en-US" dirty="0"/>
              <a:t>De</a:t>
            </a:r>
            <a:r>
              <a:rPr lang="en-US" dirty="0">
                <a:latin typeface=" Arial"/>
              </a:rPr>
              <a:t>nials must be reported to OUSD(R&amp;E) and other Components</a:t>
            </a:r>
          </a:p>
          <a:p>
            <a:endParaRPr lang="en-US" dirty="0">
              <a:latin typeface=" Arial"/>
            </a:endParaRPr>
          </a:p>
          <a:p>
            <a:r>
              <a:rPr lang="en-US" dirty="0">
                <a:latin typeface=" Arial"/>
              </a:rPr>
              <a:t>Components shall provide OUSD(R&amp;E) with a summary of risk-based security reviews including number of reviews, denials, and description of denials on an ongoing basis</a:t>
            </a:r>
          </a:p>
          <a:p>
            <a:endParaRPr lang="en-US" dirty="0">
              <a:latin typeface=" Arial"/>
            </a:endParaRPr>
          </a:p>
          <a:p>
            <a:r>
              <a:rPr lang="en-US" dirty="0">
                <a:latin typeface=" Arial"/>
              </a:rPr>
              <a:t>OUSD(R&amp;E) may also conduct periodic spot checks independent of the Component process</a:t>
            </a:r>
          </a:p>
          <a:p>
            <a:endParaRPr lang="en-US" dirty="0">
              <a:latin typeface=" Arial"/>
            </a:endParaRPr>
          </a:p>
          <a:p>
            <a:r>
              <a:rPr lang="en-US" dirty="0">
                <a:latin typeface=" Arial"/>
              </a:rPr>
              <a:t>OUSD(R&amp;E) must ensure that Components’ policies and implementation are in line with other Components’ and Federal agencies’ policies</a:t>
            </a:r>
          </a:p>
          <a:p>
            <a:endParaRPr lang="en-US" dirty="0"/>
          </a:p>
          <a:p>
            <a:endParaRPr lang="en-US" dirty="0"/>
          </a:p>
        </p:txBody>
      </p:sp>
      <p:sp>
        <p:nvSpPr>
          <p:cNvPr id="4" name="Text Placeholder 3"/>
          <p:cNvSpPr>
            <a:spLocks noGrp="1"/>
          </p:cNvSpPr>
          <p:nvPr>
            <p:ph type="body" sz="quarter" idx="13"/>
          </p:nvPr>
        </p:nvSpPr>
        <p:spPr/>
        <p:txBody>
          <a:bodyPr/>
          <a:lstStyle/>
          <a:p>
            <a:endParaRPr lang="en-US"/>
          </a:p>
        </p:txBody>
      </p:sp>
      <p:sp>
        <p:nvSpPr>
          <p:cNvPr id="5" name="Title 4"/>
          <p:cNvSpPr>
            <a:spLocks noGrp="1"/>
          </p:cNvSpPr>
          <p:nvPr>
            <p:ph type="title"/>
          </p:nvPr>
        </p:nvSpPr>
        <p:spPr/>
        <p:txBody>
          <a:bodyPr/>
          <a:lstStyle/>
          <a:p>
            <a:r>
              <a:rPr lang="en-US" dirty="0"/>
              <a:t>OUSD(R&amp;E) Oversight</a:t>
            </a:r>
          </a:p>
        </p:txBody>
      </p:sp>
      <p:sp>
        <p:nvSpPr>
          <p:cNvPr id="6" name="Text Placeholder 5"/>
          <p:cNvSpPr>
            <a:spLocks noGrp="1"/>
          </p:cNvSpPr>
          <p:nvPr>
            <p:ph type="body" sz="quarter" idx="14"/>
          </p:nvPr>
        </p:nvSpPr>
        <p:spPr/>
        <p:txBody>
          <a:bodyPr/>
          <a:lstStyle/>
          <a:p>
            <a:r>
              <a:rPr lang="en-US" dirty="0"/>
              <a:t>UNCLASSIFIED/Distribution A</a:t>
            </a:r>
          </a:p>
        </p:txBody>
      </p:sp>
    </p:spTree>
    <p:extLst>
      <p:ext uri="{BB962C8B-B14F-4D97-AF65-F5344CB8AC3E}">
        <p14:creationId xmlns:p14="http://schemas.microsoft.com/office/powerpoint/2010/main" val="32766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C7335D-123C-E9E2-A5FF-1D83442271FA}"/>
              </a:ext>
            </a:extLst>
          </p:cNvPr>
          <p:cNvSpPr>
            <a:spLocks noGrp="1"/>
          </p:cNvSpPr>
          <p:nvPr>
            <p:ph type="sldNum" sz="quarter" idx="12"/>
          </p:nvPr>
        </p:nvSpPr>
        <p:spPr/>
        <p:txBody>
          <a:bodyPr/>
          <a:lstStyle/>
          <a:p>
            <a:fld id="{A95DF160-2252-4507-9087-606C83CDB7D9}" type="slidenum">
              <a:rPr lang="en-US" smtClean="0"/>
              <a:pPr/>
              <a:t>13</a:t>
            </a:fld>
            <a:endParaRPr lang="en-US" dirty="0"/>
          </a:p>
        </p:txBody>
      </p:sp>
      <p:sp>
        <p:nvSpPr>
          <p:cNvPr id="3" name="Content Placeholder 2">
            <a:extLst>
              <a:ext uri="{FF2B5EF4-FFF2-40B4-BE49-F238E27FC236}">
                <a16:creationId xmlns:a16="http://schemas.microsoft.com/office/drawing/2014/main" id="{57D5ED69-68D7-696C-9A7A-EA9030DBBDFD}"/>
              </a:ext>
            </a:extLst>
          </p:cNvPr>
          <p:cNvSpPr>
            <a:spLocks noGrp="1"/>
          </p:cNvSpPr>
          <p:nvPr>
            <p:ph idx="1"/>
          </p:nvPr>
        </p:nvSpPr>
        <p:spPr/>
        <p:txBody>
          <a:bodyPr>
            <a:normAutofit lnSpcReduction="1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8800" dirty="0">
                <a:solidFill>
                  <a:schemeClr val="tx2">
                    <a:lumMod val="60000"/>
                    <a:lumOff val="40000"/>
                  </a:schemeClr>
                </a:solidFill>
              </a:rPr>
              <a:t>Decision Matrix</a:t>
            </a:r>
          </a:p>
        </p:txBody>
      </p:sp>
      <p:sp>
        <p:nvSpPr>
          <p:cNvPr id="4" name="Text Placeholder 3">
            <a:extLst>
              <a:ext uri="{FF2B5EF4-FFF2-40B4-BE49-F238E27FC236}">
                <a16:creationId xmlns:a16="http://schemas.microsoft.com/office/drawing/2014/main" id="{57375221-A7B4-C68C-7B30-A46B58786783}"/>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id="{9F86FABE-99E6-5F81-BF6B-BA4E3EC5C094}"/>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0C469F57-F978-5684-090D-65895C420447}"/>
              </a:ext>
            </a:extLst>
          </p:cNvPr>
          <p:cNvSpPr>
            <a:spLocks noGrp="1"/>
          </p:cNvSpPr>
          <p:nvPr>
            <p:ph type="body" sz="quarter" idx="14"/>
          </p:nvPr>
        </p:nvSpPr>
        <p:spPr/>
        <p:txBody>
          <a:bodyPr/>
          <a:lstStyle/>
          <a:p>
            <a:r>
              <a:rPr lang="en-US" dirty="0"/>
              <a:t>UNCLASSIFIED/Distribution A</a:t>
            </a:r>
          </a:p>
        </p:txBody>
      </p:sp>
    </p:spTree>
    <p:extLst>
      <p:ext uri="{BB962C8B-B14F-4D97-AF65-F5344CB8AC3E}">
        <p14:creationId xmlns:p14="http://schemas.microsoft.com/office/powerpoint/2010/main" val="506118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70E3C2-9C2C-8CC7-669A-F4842C50E2FA}"/>
              </a:ext>
            </a:extLst>
          </p:cNvPr>
          <p:cNvSpPr>
            <a:spLocks noGrp="1"/>
          </p:cNvSpPr>
          <p:nvPr>
            <p:ph type="sldNum" sz="quarter" idx="12"/>
          </p:nvPr>
        </p:nvSpPr>
        <p:spPr/>
        <p:txBody>
          <a:bodyPr/>
          <a:lstStyle/>
          <a:p>
            <a:fld id="{A95DF160-2252-4507-9087-606C83CDB7D9}" type="slidenum">
              <a:rPr lang="en-US" smtClean="0"/>
              <a:pPr/>
              <a:t>14</a:t>
            </a:fld>
            <a:endParaRPr lang="en-US" dirty="0"/>
          </a:p>
        </p:txBody>
      </p:sp>
      <p:sp>
        <p:nvSpPr>
          <p:cNvPr id="3" name="Content Placeholder 2">
            <a:extLst>
              <a:ext uri="{FF2B5EF4-FFF2-40B4-BE49-F238E27FC236}">
                <a16:creationId xmlns:a16="http://schemas.microsoft.com/office/drawing/2014/main" id="{4F9FA1AD-83D8-39D7-CE40-20428C30A601}"/>
              </a:ext>
            </a:extLst>
          </p:cNvPr>
          <p:cNvSpPr>
            <a:spLocks noGrp="1"/>
          </p:cNvSpPr>
          <p:nvPr>
            <p:ph idx="1"/>
          </p:nvPr>
        </p:nvSpPr>
        <p:spPr>
          <a:xfrm>
            <a:off x="589006" y="1577787"/>
            <a:ext cx="11013990" cy="5068110"/>
          </a:xfrm>
        </p:spPr>
        <p:txBody>
          <a:bodyPr>
            <a:normAutofit fontScale="55000" lnSpcReduction="20000"/>
          </a:bodyPr>
          <a:lstStyle/>
          <a:p>
            <a:r>
              <a:rPr lang="en-US" sz="3600" b="1" dirty="0"/>
              <a:t>Foreign talent recruitment programs – </a:t>
            </a:r>
            <a:r>
              <a:rPr lang="en-US" sz="3600" dirty="0"/>
              <a:t>is a way a Foreign Country of Concern (FCOC) corrupts the open research enterprise by conducting secretive dealings between recipients and the FCOC, including transfer of knowledge and personnel outside of norms</a:t>
            </a:r>
          </a:p>
          <a:p>
            <a:pPr lvl="1"/>
            <a:r>
              <a:rPr lang="en-US" sz="3600" dirty="0"/>
              <a:t>Malign foreign talent recruitment program – defined in CHIPS</a:t>
            </a:r>
          </a:p>
          <a:p>
            <a:r>
              <a:rPr lang="en-US" sz="3600" b="1" dirty="0"/>
              <a:t>Funding sources – </a:t>
            </a:r>
            <a:r>
              <a:rPr lang="en-US" sz="3600" dirty="0"/>
              <a:t>accepting funding from FCOCs may create a conflicting obligation to that FCOC</a:t>
            </a:r>
          </a:p>
          <a:p>
            <a:r>
              <a:rPr lang="en-US" sz="3600" b="1" dirty="0"/>
              <a:t>Patents – </a:t>
            </a:r>
            <a:r>
              <a:rPr lang="en-US" sz="3600" dirty="0"/>
              <a:t>patents arising from US–funded research filed in a foreign country before being filed in the U.S. can be an indicator of undisclosed agreements with a foreign country</a:t>
            </a:r>
          </a:p>
          <a:p>
            <a:r>
              <a:rPr lang="en-US" sz="3600" b="1" dirty="0"/>
              <a:t>Entity lists – </a:t>
            </a:r>
            <a:r>
              <a:rPr lang="en-US" sz="3600" dirty="0"/>
              <a:t>problematic actors that affiliation or association with could create a conflict of interest or conflict of commitment</a:t>
            </a:r>
          </a:p>
          <a:p>
            <a:pPr lvl="1"/>
            <a:r>
              <a:rPr lang="en-US" sz="3600" u="sng" dirty="0"/>
              <a:t>Affiliation</a:t>
            </a:r>
            <a:r>
              <a:rPr lang="en-US" sz="3600" dirty="0"/>
              <a:t> = Academic (not including undergraduate or graduate students), professional, or institutional appointments or positions with a foreign government or a foreign government-connected entity, whether fulltime, part-time, or voluntary (including adjunct, visiting, post-doctoral appointment, or honorary), </a:t>
            </a:r>
            <a:r>
              <a:rPr lang="en-US" sz="3600" b="1" dirty="0"/>
              <a:t>where monetary reward, non-monetary reward, or other quid-pro-quo obligation is involved. </a:t>
            </a:r>
          </a:p>
          <a:p>
            <a:pPr lvl="1"/>
            <a:r>
              <a:rPr lang="en-US" sz="3600" u="sng" dirty="0"/>
              <a:t>Association </a:t>
            </a:r>
            <a:r>
              <a:rPr lang="en-US" sz="3600" dirty="0"/>
              <a:t>= Academic (not including undergraduate or graduate students), professional, or institutional appointments or positions (including adjunct, visiting, voluntary, post-doctoral appointment, or honorary) with a foreign government or a foreign government-connected entity </a:t>
            </a:r>
            <a:r>
              <a:rPr lang="en-US" sz="3600" b="1" dirty="0"/>
              <a:t>where </a:t>
            </a:r>
            <a:r>
              <a:rPr lang="en-US" sz="3600" b="1" u="sng" dirty="0"/>
              <a:t>no</a:t>
            </a:r>
            <a:r>
              <a:rPr lang="en-US" sz="3600" b="1" dirty="0"/>
              <a:t> monetary reward, non-monetary reward, or other quid-pro-quo is involved. </a:t>
            </a:r>
          </a:p>
          <a:p>
            <a:pPr lvl="1"/>
            <a:endParaRPr lang="en-US" dirty="0"/>
          </a:p>
        </p:txBody>
      </p:sp>
      <p:sp>
        <p:nvSpPr>
          <p:cNvPr id="4" name="Text Placeholder 3">
            <a:extLst>
              <a:ext uri="{FF2B5EF4-FFF2-40B4-BE49-F238E27FC236}">
                <a16:creationId xmlns:a16="http://schemas.microsoft.com/office/drawing/2014/main" id="{F925C7C0-BD80-9B1C-60E7-8C3023491C42}"/>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id="{FC99E44E-1213-66C7-A252-C61FA6323212}"/>
              </a:ext>
            </a:extLst>
          </p:cNvPr>
          <p:cNvSpPr>
            <a:spLocks noGrp="1"/>
          </p:cNvSpPr>
          <p:nvPr>
            <p:ph type="title"/>
          </p:nvPr>
        </p:nvSpPr>
        <p:spPr>
          <a:xfrm>
            <a:off x="1352551" y="389416"/>
            <a:ext cx="10250444" cy="677002"/>
          </a:xfrm>
        </p:spPr>
        <p:txBody>
          <a:bodyPr>
            <a:normAutofit fontScale="90000"/>
          </a:bodyPr>
          <a:lstStyle/>
          <a:p>
            <a:r>
              <a:rPr lang="en-US" dirty="0"/>
              <a:t>Decision matrix considers four factors to determine whether mitigation measures are needed</a:t>
            </a:r>
          </a:p>
        </p:txBody>
      </p:sp>
      <p:sp>
        <p:nvSpPr>
          <p:cNvPr id="6" name="Text Placeholder 5">
            <a:extLst>
              <a:ext uri="{FF2B5EF4-FFF2-40B4-BE49-F238E27FC236}">
                <a16:creationId xmlns:a16="http://schemas.microsoft.com/office/drawing/2014/main" id="{3C61E086-90C2-30CC-9EA4-90CFF47A7FB7}"/>
              </a:ext>
            </a:extLst>
          </p:cNvPr>
          <p:cNvSpPr>
            <a:spLocks noGrp="1"/>
          </p:cNvSpPr>
          <p:nvPr>
            <p:ph type="body" sz="quarter" idx="14"/>
          </p:nvPr>
        </p:nvSpPr>
        <p:spPr/>
        <p:txBody>
          <a:bodyPr/>
          <a:lstStyle/>
          <a:p>
            <a:r>
              <a:rPr lang="en-US" dirty="0"/>
              <a:t>UNCLASSIFIED/Distribution A</a:t>
            </a:r>
          </a:p>
        </p:txBody>
      </p:sp>
    </p:spTree>
    <p:extLst>
      <p:ext uri="{BB962C8B-B14F-4D97-AF65-F5344CB8AC3E}">
        <p14:creationId xmlns:p14="http://schemas.microsoft.com/office/powerpoint/2010/main" val="4165939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2BCD98-F40E-8BB4-601D-099F523E1947}"/>
              </a:ext>
            </a:extLst>
          </p:cNvPr>
          <p:cNvSpPr>
            <a:spLocks noGrp="1"/>
          </p:cNvSpPr>
          <p:nvPr>
            <p:ph type="sldNum" sz="quarter" idx="12"/>
          </p:nvPr>
        </p:nvSpPr>
        <p:spPr/>
        <p:txBody>
          <a:bodyPr/>
          <a:lstStyle/>
          <a:p>
            <a:fld id="{A95DF160-2252-4507-9087-606C83CDB7D9}" type="slidenum">
              <a:rPr lang="en-US" smtClean="0"/>
              <a:pPr/>
              <a:t>15</a:t>
            </a:fld>
            <a:endParaRPr lang="en-US" dirty="0"/>
          </a:p>
        </p:txBody>
      </p:sp>
      <p:sp>
        <p:nvSpPr>
          <p:cNvPr id="4" name="Text Placeholder 3">
            <a:extLst>
              <a:ext uri="{FF2B5EF4-FFF2-40B4-BE49-F238E27FC236}">
                <a16:creationId xmlns:a16="http://schemas.microsoft.com/office/drawing/2014/main" id="{55883188-A35F-8754-7704-46CA2A9C418E}"/>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id="{B913A7BF-5B67-7180-052C-1149F6113BBB}"/>
              </a:ext>
            </a:extLst>
          </p:cNvPr>
          <p:cNvSpPr>
            <a:spLocks noGrp="1"/>
          </p:cNvSpPr>
          <p:nvPr>
            <p:ph type="title"/>
          </p:nvPr>
        </p:nvSpPr>
        <p:spPr/>
        <p:txBody>
          <a:bodyPr/>
          <a:lstStyle/>
          <a:p>
            <a:r>
              <a:rPr lang="en-US" dirty="0"/>
              <a:t>Prohibited factors – prohibited by law</a:t>
            </a:r>
          </a:p>
        </p:txBody>
      </p:sp>
      <p:sp>
        <p:nvSpPr>
          <p:cNvPr id="6" name="Text Placeholder 5">
            <a:extLst>
              <a:ext uri="{FF2B5EF4-FFF2-40B4-BE49-F238E27FC236}">
                <a16:creationId xmlns:a16="http://schemas.microsoft.com/office/drawing/2014/main" id="{2E002770-BAEA-3B90-9A03-F8649502C826}"/>
              </a:ext>
            </a:extLst>
          </p:cNvPr>
          <p:cNvSpPr>
            <a:spLocks noGrp="1"/>
          </p:cNvSpPr>
          <p:nvPr>
            <p:ph type="body" sz="quarter" idx="14"/>
          </p:nvPr>
        </p:nvSpPr>
        <p:spPr/>
        <p:txBody>
          <a:bodyPr/>
          <a:lstStyle/>
          <a:p>
            <a:r>
              <a:rPr lang="en-US" dirty="0"/>
              <a:t>UNCLASSIFIED/Distribution A</a:t>
            </a:r>
          </a:p>
        </p:txBody>
      </p:sp>
      <p:pic>
        <p:nvPicPr>
          <p:cNvPr id="8" name="Picture 7">
            <a:extLst>
              <a:ext uri="{FF2B5EF4-FFF2-40B4-BE49-F238E27FC236}">
                <a16:creationId xmlns:a16="http://schemas.microsoft.com/office/drawing/2014/main" id="{51672919-99AD-C76B-ECDD-529719019FFD}"/>
              </a:ext>
            </a:extLst>
          </p:cNvPr>
          <p:cNvPicPr>
            <a:picLocks noChangeAspect="1"/>
          </p:cNvPicPr>
          <p:nvPr/>
        </p:nvPicPr>
        <p:blipFill rotWithShape="1">
          <a:blip r:embed="rId2"/>
          <a:srcRect l="16539" r="1031"/>
          <a:stretch/>
        </p:blipFill>
        <p:spPr>
          <a:xfrm>
            <a:off x="93829" y="1517435"/>
            <a:ext cx="12004341" cy="3500675"/>
          </a:xfrm>
          <a:prstGeom prst="rect">
            <a:avLst/>
          </a:prstGeom>
        </p:spPr>
      </p:pic>
    </p:spTree>
    <p:extLst>
      <p:ext uri="{BB962C8B-B14F-4D97-AF65-F5344CB8AC3E}">
        <p14:creationId xmlns:p14="http://schemas.microsoft.com/office/powerpoint/2010/main" val="2351245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E3BB11-3793-A0D1-DCEE-8CED1CE926DA}"/>
              </a:ext>
            </a:extLst>
          </p:cNvPr>
          <p:cNvSpPr>
            <a:spLocks noGrp="1"/>
          </p:cNvSpPr>
          <p:nvPr>
            <p:ph type="sldNum" sz="quarter" idx="12"/>
          </p:nvPr>
        </p:nvSpPr>
        <p:spPr/>
        <p:txBody>
          <a:bodyPr/>
          <a:lstStyle/>
          <a:p>
            <a:fld id="{A95DF160-2252-4507-9087-606C83CDB7D9}" type="slidenum">
              <a:rPr lang="en-US" smtClean="0"/>
              <a:pPr/>
              <a:t>16</a:t>
            </a:fld>
            <a:endParaRPr lang="en-US" dirty="0"/>
          </a:p>
        </p:txBody>
      </p:sp>
      <p:sp>
        <p:nvSpPr>
          <p:cNvPr id="4" name="Text Placeholder 3">
            <a:extLst>
              <a:ext uri="{FF2B5EF4-FFF2-40B4-BE49-F238E27FC236}">
                <a16:creationId xmlns:a16="http://schemas.microsoft.com/office/drawing/2014/main" id="{426BD633-3B9F-242E-D69D-0EF361669EB3}"/>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id="{181AA208-BC42-57EB-8C31-84435E7BFFE5}"/>
              </a:ext>
            </a:extLst>
          </p:cNvPr>
          <p:cNvSpPr>
            <a:spLocks noGrp="1"/>
          </p:cNvSpPr>
          <p:nvPr>
            <p:ph type="title"/>
          </p:nvPr>
        </p:nvSpPr>
        <p:spPr/>
        <p:txBody>
          <a:bodyPr/>
          <a:lstStyle/>
          <a:p>
            <a:r>
              <a:rPr lang="en-US" dirty="0"/>
              <a:t>No mitigation needed</a:t>
            </a:r>
          </a:p>
        </p:txBody>
      </p:sp>
      <p:sp>
        <p:nvSpPr>
          <p:cNvPr id="6" name="Text Placeholder 5">
            <a:extLst>
              <a:ext uri="{FF2B5EF4-FFF2-40B4-BE49-F238E27FC236}">
                <a16:creationId xmlns:a16="http://schemas.microsoft.com/office/drawing/2014/main" id="{86689CE9-218F-100C-8EC5-AF3FF8BB2A70}"/>
              </a:ext>
            </a:extLst>
          </p:cNvPr>
          <p:cNvSpPr>
            <a:spLocks noGrp="1"/>
          </p:cNvSpPr>
          <p:nvPr>
            <p:ph type="body" sz="quarter" idx="14"/>
          </p:nvPr>
        </p:nvSpPr>
        <p:spPr/>
        <p:txBody>
          <a:bodyPr/>
          <a:lstStyle/>
          <a:p>
            <a:r>
              <a:rPr lang="en-US" dirty="0"/>
              <a:t>UNCLASSIFIED/Distribution A</a:t>
            </a:r>
          </a:p>
        </p:txBody>
      </p:sp>
      <p:pic>
        <p:nvPicPr>
          <p:cNvPr id="13" name="Content Placeholder 12">
            <a:extLst>
              <a:ext uri="{FF2B5EF4-FFF2-40B4-BE49-F238E27FC236}">
                <a16:creationId xmlns:a16="http://schemas.microsoft.com/office/drawing/2014/main" id="{5370D3AB-CA7D-1E0E-4642-8BC617230583}"/>
              </a:ext>
            </a:extLst>
          </p:cNvPr>
          <p:cNvPicPr>
            <a:picLocks noGrp="1" noChangeAspect="1"/>
          </p:cNvPicPr>
          <p:nvPr>
            <p:ph idx="1"/>
          </p:nvPr>
        </p:nvPicPr>
        <p:blipFill rotWithShape="1">
          <a:blip r:embed="rId2"/>
          <a:srcRect l="16548"/>
          <a:stretch/>
        </p:blipFill>
        <p:spPr>
          <a:xfrm>
            <a:off x="89495" y="2093764"/>
            <a:ext cx="12049056" cy="2103114"/>
          </a:xfrm>
        </p:spPr>
      </p:pic>
      <p:pic>
        <p:nvPicPr>
          <p:cNvPr id="15" name="Picture 14">
            <a:extLst>
              <a:ext uri="{FF2B5EF4-FFF2-40B4-BE49-F238E27FC236}">
                <a16:creationId xmlns:a16="http://schemas.microsoft.com/office/drawing/2014/main" id="{6781B6D7-9364-4B91-20B7-F4C5FC38DE3A}"/>
              </a:ext>
            </a:extLst>
          </p:cNvPr>
          <p:cNvPicPr>
            <a:picLocks noChangeAspect="1"/>
          </p:cNvPicPr>
          <p:nvPr/>
        </p:nvPicPr>
        <p:blipFill rotWithShape="1">
          <a:blip r:embed="rId3"/>
          <a:srcRect l="16539" r="1031" b="82165"/>
          <a:stretch/>
        </p:blipFill>
        <p:spPr>
          <a:xfrm>
            <a:off x="93829" y="1517436"/>
            <a:ext cx="12004341" cy="624354"/>
          </a:xfrm>
          <a:prstGeom prst="rect">
            <a:avLst/>
          </a:prstGeom>
        </p:spPr>
      </p:pic>
    </p:spTree>
    <p:extLst>
      <p:ext uri="{BB962C8B-B14F-4D97-AF65-F5344CB8AC3E}">
        <p14:creationId xmlns:p14="http://schemas.microsoft.com/office/powerpoint/2010/main" val="1128980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E3BB11-3793-A0D1-DCEE-8CED1CE926DA}"/>
              </a:ext>
            </a:extLst>
          </p:cNvPr>
          <p:cNvSpPr>
            <a:spLocks noGrp="1"/>
          </p:cNvSpPr>
          <p:nvPr>
            <p:ph type="sldNum" sz="quarter" idx="12"/>
          </p:nvPr>
        </p:nvSpPr>
        <p:spPr/>
        <p:txBody>
          <a:bodyPr/>
          <a:lstStyle/>
          <a:p>
            <a:fld id="{A95DF160-2252-4507-9087-606C83CDB7D9}" type="slidenum">
              <a:rPr lang="en-US" smtClean="0"/>
              <a:pPr/>
              <a:t>17</a:t>
            </a:fld>
            <a:endParaRPr lang="en-US" dirty="0"/>
          </a:p>
        </p:txBody>
      </p:sp>
      <p:sp>
        <p:nvSpPr>
          <p:cNvPr id="4" name="Text Placeholder 3">
            <a:extLst>
              <a:ext uri="{FF2B5EF4-FFF2-40B4-BE49-F238E27FC236}">
                <a16:creationId xmlns:a16="http://schemas.microsoft.com/office/drawing/2014/main" id="{426BD633-3B9F-242E-D69D-0EF361669EB3}"/>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id="{181AA208-BC42-57EB-8C31-84435E7BFFE5}"/>
              </a:ext>
            </a:extLst>
          </p:cNvPr>
          <p:cNvSpPr>
            <a:spLocks noGrp="1"/>
          </p:cNvSpPr>
          <p:nvPr>
            <p:ph type="title"/>
          </p:nvPr>
        </p:nvSpPr>
        <p:spPr/>
        <p:txBody>
          <a:bodyPr/>
          <a:lstStyle/>
          <a:p>
            <a:r>
              <a:rPr lang="en-US" dirty="0"/>
              <a:t>Mitigation measures suggested</a:t>
            </a:r>
          </a:p>
        </p:txBody>
      </p:sp>
      <p:sp>
        <p:nvSpPr>
          <p:cNvPr id="6" name="Text Placeholder 5">
            <a:extLst>
              <a:ext uri="{FF2B5EF4-FFF2-40B4-BE49-F238E27FC236}">
                <a16:creationId xmlns:a16="http://schemas.microsoft.com/office/drawing/2014/main" id="{86689CE9-218F-100C-8EC5-AF3FF8BB2A70}"/>
              </a:ext>
            </a:extLst>
          </p:cNvPr>
          <p:cNvSpPr>
            <a:spLocks noGrp="1"/>
          </p:cNvSpPr>
          <p:nvPr>
            <p:ph type="body" sz="quarter" idx="14"/>
          </p:nvPr>
        </p:nvSpPr>
        <p:spPr/>
        <p:txBody>
          <a:bodyPr/>
          <a:lstStyle/>
          <a:p>
            <a:r>
              <a:rPr lang="en-US" dirty="0"/>
              <a:t>UNCLASSIFIED/Distribution A</a:t>
            </a:r>
          </a:p>
        </p:txBody>
      </p:sp>
      <p:pic>
        <p:nvPicPr>
          <p:cNvPr id="9" name="Picture 8">
            <a:extLst>
              <a:ext uri="{FF2B5EF4-FFF2-40B4-BE49-F238E27FC236}">
                <a16:creationId xmlns:a16="http://schemas.microsoft.com/office/drawing/2014/main" id="{C63AE7A1-E900-77E7-301C-692D5B0151F6}"/>
              </a:ext>
            </a:extLst>
          </p:cNvPr>
          <p:cNvPicPr>
            <a:picLocks noChangeAspect="1"/>
          </p:cNvPicPr>
          <p:nvPr/>
        </p:nvPicPr>
        <p:blipFill rotWithShape="1">
          <a:blip r:embed="rId2"/>
          <a:srcRect l="16721"/>
          <a:stretch/>
        </p:blipFill>
        <p:spPr>
          <a:xfrm>
            <a:off x="93828" y="1951696"/>
            <a:ext cx="12004340" cy="4582876"/>
          </a:xfrm>
          <a:prstGeom prst="rect">
            <a:avLst/>
          </a:prstGeom>
        </p:spPr>
      </p:pic>
      <p:pic>
        <p:nvPicPr>
          <p:cNvPr id="10" name="Picture 9">
            <a:extLst>
              <a:ext uri="{FF2B5EF4-FFF2-40B4-BE49-F238E27FC236}">
                <a16:creationId xmlns:a16="http://schemas.microsoft.com/office/drawing/2014/main" id="{C730431A-AC20-70C9-12CE-43D1B82337BB}"/>
              </a:ext>
            </a:extLst>
          </p:cNvPr>
          <p:cNvPicPr>
            <a:picLocks noChangeAspect="1"/>
          </p:cNvPicPr>
          <p:nvPr/>
        </p:nvPicPr>
        <p:blipFill rotWithShape="1">
          <a:blip r:embed="rId3"/>
          <a:srcRect l="16539" r="1031" b="82165"/>
          <a:stretch/>
        </p:blipFill>
        <p:spPr>
          <a:xfrm>
            <a:off x="93829" y="1517436"/>
            <a:ext cx="12004341" cy="624354"/>
          </a:xfrm>
          <a:prstGeom prst="rect">
            <a:avLst/>
          </a:prstGeom>
        </p:spPr>
      </p:pic>
    </p:spTree>
    <p:extLst>
      <p:ext uri="{BB962C8B-B14F-4D97-AF65-F5344CB8AC3E}">
        <p14:creationId xmlns:p14="http://schemas.microsoft.com/office/powerpoint/2010/main" val="482796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E3BB11-3793-A0D1-DCEE-8CED1CE926DA}"/>
              </a:ext>
            </a:extLst>
          </p:cNvPr>
          <p:cNvSpPr>
            <a:spLocks noGrp="1"/>
          </p:cNvSpPr>
          <p:nvPr>
            <p:ph type="sldNum" sz="quarter" idx="12"/>
          </p:nvPr>
        </p:nvSpPr>
        <p:spPr/>
        <p:txBody>
          <a:bodyPr/>
          <a:lstStyle/>
          <a:p>
            <a:fld id="{A95DF160-2252-4507-9087-606C83CDB7D9}" type="slidenum">
              <a:rPr lang="en-US" smtClean="0"/>
              <a:pPr/>
              <a:t>18</a:t>
            </a:fld>
            <a:endParaRPr lang="en-US" dirty="0"/>
          </a:p>
        </p:txBody>
      </p:sp>
      <p:sp>
        <p:nvSpPr>
          <p:cNvPr id="4" name="Text Placeholder 3">
            <a:extLst>
              <a:ext uri="{FF2B5EF4-FFF2-40B4-BE49-F238E27FC236}">
                <a16:creationId xmlns:a16="http://schemas.microsoft.com/office/drawing/2014/main" id="{426BD633-3B9F-242E-D69D-0EF361669EB3}"/>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id="{181AA208-BC42-57EB-8C31-84435E7BFFE5}"/>
              </a:ext>
            </a:extLst>
          </p:cNvPr>
          <p:cNvSpPr>
            <a:spLocks noGrp="1"/>
          </p:cNvSpPr>
          <p:nvPr>
            <p:ph type="title"/>
          </p:nvPr>
        </p:nvSpPr>
        <p:spPr/>
        <p:txBody>
          <a:bodyPr/>
          <a:lstStyle/>
          <a:p>
            <a:r>
              <a:rPr lang="en-US" dirty="0"/>
              <a:t>Mitigation measures recommended</a:t>
            </a:r>
          </a:p>
        </p:txBody>
      </p:sp>
      <p:sp>
        <p:nvSpPr>
          <p:cNvPr id="6" name="Text Placeholder 5">
            <a:extLst>
              <a:ext uri="{FF2B5EF4-FFF2-40B4-BE49-F238E27FC236}">
                <a16:creationId xmlns:a16="http://schemas.microsoft.com/office/drawing/2014/main" id="{86689CE9-218F-100C-8EC5-AF3FF8BB2A70}"/>
              </a:ext>
            </a:extLst>
          </p:cNvPr>
          <p:cNvSpPr>
            <a:spLocks noGrp="1"/>
          </p:cNvSpPr>
          <p:nvPr>
            <p:ph type="body" sz="quarter" idx="14"/>
          </p:nvPr>
        </p:nvSpPr>
        <p:spPr/>
        <p:txBody>
          <a:bodyPr/>
          <a:lstStyle/>
          <a:p>
            <a:r>
              <a:rPr lang="en-US" dirty="0"/>
              <a:t>UNCLASSIFIED/Distribution A</a:t>
            </a:r>
          </a:p>
        </p:txBody>
      </p:sp>
      <p:pic>
        <p:nvPicPr>
          <p:cNvPr id="9" name="Picture 8">
            <a:extLst>
              <a:ext uri="{FF2B5EF4-FFF2-40B4-BE49-F238E27FC236}">
                <a16:creationId xmlns:a16="http://schemas.microsoft.com/office/drawing/2014/main" id="{3E339AB9-359A-4215-BD25-72EEA0AF97EC}"/>
              </a:ext>
            </a:extLst>
          </p:cNvPr>
          <p:cNvPicPr>
            <a:picLocks noChangeAspect="1"/>
          </p:cNvPicPr>
          <p:nvPr/>
        </p:nvPicPr>
        <p:blipFill rotWithShape="1">
          <a:blip r:embed="rId2"/>
          <a:srcRect l="16708"/>
          <a:stretch/>
        </p:blipFill>
        <p:spPr>
          <a:xfrm>
            <a:off x="102497" y="2098450"/>
            <a:ext cx="12028124" cy="2343191"/>
          </a:xfrm>
          <a:prstGeom prst="rect">
            <a:avLst/>
          </a:prstGeom>
        </p:spPr>
      </p:pic>
      <p:pic>
        <p:nvPicPr>
          <p:cNvPr id="11" name="Content Placeholder 10">
            <a:extLst>
              <a:ext uri="{FF2B5EF4-FFF2-40B4-BE49-F238E27FC236}">
                <a16:creationId xmlns:a16="http://schemas.microsoft.com/office/drawing/2014/main" id="{6C82F5ED-26F5-489B-81EB-1E32356BB2CA}"/>
              </a:ext>
            </a:extLst>
          </p:cNvPr>
          <p:cNvPicPr>
            <a:picLocks noGrp="1" noChangeAspect="1"/>
          </p:cNvPicPr>
          <p:nvPr>
            <p:ph idx="1"/>
          </p:nvPr>
        </p:nvPicPr>
        <p:blipFill rotWithShape="1">
          <a:blip r:embed="rId3"/>
          <a:srcRect l="16743" t="11859"/>
          <a:stretch/>
        </p:blipFill>
        <p:spPr>
          <a:xfrm>
            <a:off x="115498" y="4380441"/>
            <a:ext cx="12004341" cy="1341713"/>
          </a:xfrm>
        </p:spPr>
      </p:pic>
      <p:pic>
        <p:nvPicPr>
          <p:cNvPr id="12" name="Picture 11">
            <a:extLst>
              <a:ext uri="{FF2B5EF4-FFF2-40B4-BE49-F238E27FC236}">
                <a16:creationId xmlns:a16="http://schemas.microsoft.com/office/drawing/2014/main" id="{23359176-2C69-A346-961F-5586C34D33E1}"/>
              </a:ext>
            </a:extLst>
          </p:cNvPr>
          <p:cNvPicPr>
            <a:picLocks noChangeAspect="1"/>
          </p:cNvPicPr>
          <p:nvPr/>
        </p:nvPicPr>
        <p:blipFill rotWithShape="1">
          <a:blip r:embed="rId4"/>
          <a:srcRect l="16539" r="1031" b="82165"/>
          <a:stretch/>
        </p:blipFill>
        <p:spPr>
          <a:xfrm>
            <a:off x="93829" y="1517436"/>
            <a:ext cx="12004341" cy="624354"/>
          </a:xfrm>
          <a:prstGeom prst="rect">
            <a:avLst/>
          </a:prstGeom>
        </p:spPr>
      </p:pic>
    </p:spTree>
    <p:extLst>
      <p:ext uri="{BB962C8B-B14F-4D97-AF65-F5344CB8AC3E}">
        <p14:creationId xmlns:p14="http://schemas.microsoft.com/office/powerpoint/2010/main" val="1564793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E3BB11-3793-A0D1-DCEE-8CED1CE926DA}"/>
              </a:ext>
            </a:extLst>
          </p:cNvPr>
          <p:cNvSpPr>
            <a:spLocks noGrp="1"/>
          </p:cNvSpPr>
          <p:nvPr>
            <p:ph type="sldNum" sz="quarter" idx="12"/>
          </p:nvPr>
        </p:nvSpPr>
        <p:spPr/>
        <p:txBody>
          <a:bodyPr/>
          <a:lstStyle/>
          <a:p>
            <a:fld id="{A95DF160-2252-4507-9087-606C83CDB7D9}" type="slidenum">
              <a:rPr lang="en-US" smtClean="0"/>
              <a:pPr/>
              <a:t>19</a:t>
            </a:fld>
            <a:endParaRPr lang="en-US" dirty="0"/>
          </a:p>
        </p:txBody>
      </p:sp>
      <p:sp>
        <p:nvSpPr>
          <p:cNvPr id="4" name="Text Placeholder 3">
            <a:extLst>
              <a:ext uri="{FF2B5EF4-FFF2-40B4-BE49-F238E27FC236}">
                <a16:creationId xmlns:a16="http://schemas.microsoft.com/office/drawing/2014/main" id="{426BD633-3B9F-242E-D69D-0EF361669EB3}"/>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id="{181AA208-BC42-57EB-8C31-84435E7BFFE5}"/>
              </a:ext>
            </a:extLst>
          </p:cNvPr>
          <p:cNvSpPr>
            <a:spLocks noGrp="1"/>
          </p:cNvSpPr>
          <p:nvPr>
            <p:ph type="title"/>
          </p:nvPr>
        </p:nvSpPr>
        <p:spPr/>
        <p:txBody>
          <a:bodyPr>
            <a:normAutofit fontScale="90000"/>
          </a:bodyPr>
          <a:lstStyle/>
          <a:p>
            <a:r>
              <a:rPr lang="en-US" dirty="0"/>
              <a:t>Mitigation measures required, factors discouraged by DoD policy, rejection of proposal if no mitigation possible</a:t>
            </a:r>
          </a:p>
        </p:txBody>
      </p:sp>
      <p:sp>
        <p:nvSpPr>
          <p:cNvPr id="6" name="Text Placeholder 5">
            <a:extLst>
              <a:ext uri="{FF2B5EF4-FFF2-40B4-BE49-F238E27FC236}">
                <a16:creationId xmlns:a16="http://schemas.microsoft.com/office/drawing/2014/main" id="{86689CE9-218F-100C-8EC5-AF3FF8BB2A70}"/>
              </a:ext>
            </a:extLst>
          </p:cNvPr>
          <p:cNvSpPr>
            <a:spLocks noGrp="1"/>
          </p:cNvSpPr>
          <p:nvPr>
            <p:ph type="body" sz="quarter" idx="14"/>
          </p:nvPr>
        </p:nvSpPr>
        <p:spPr/>
        <p:txBody>
          <a:bodyPr/>
          <a:lstStyle/>
          <a:p>
            <a:r>
              <a:rPr lang="en-US" dirty="0"/>
              <a:t>UNCLASSIFIED/Distribution A</a:t>
            </a:r>
          </a:p>
        </p:txBody>
      </p:sp>
      <p:pic>
        <p:nvPicPr>
          <p:cNvPr id="9" name="Picture 8">
            <a:extLst>
              <a:ext uri="{FF2B5EF4-FFF2-40B4-BE49-F238E27FC236}">
                <a16:creationId xmlns:a16="http://schemas.microsoft.com/office/drawing/2014/main" id="{E9907DF6-9E8C-6670-7E68-E06FB028F3A0}"/>
              </a:ext>
            </a:extLst>
          </p:cNvPr>
          <p:cNvPicPr>
            <a:picLocks noChangeAspect="1"/>
          </p:cNvPicPr>
          <p:nvPr/>
        </p:nvPicPr>
        <p:blipFill rotWithShape="1">
          <a:blip r:embed="rId2"/>
          <a:srcRect l="16873"/>
          <a:stretch/>
        </p:blipFill>
        <p:spPr>
          <a:xfrm>
            <a:off x="93829" y="2098450"/>
            <a:ext cx="12044723" cy="3946910"/>
          </a:xfrm>
          <a:prstGeom prst="rect">
            <a:avLst/>
          </a:prstGeom>
        </p:spPr>
      </p:pic>
      <p:pic>
        <p:nvPicPr>
          <p:cNvPr id="10" name="Picture 9">
            <a:extLst>
              <a:ext uri="{FF2B5EF4-FFF2-40B4-BE49-F238E27FC236}">
                <a16:creationId xmlns:a16="http://schemas.microsoft.com/office/drawing/2014/main" id="{20D95383-59BB-2093-9F9C-202114B2D755}"/>
              </a:ext>
            </a:extLst>
          </p:cNvPr>
          <p:cNvPicPr>
            <a:picLocks noChangeAspect="1"/>
          </p:cNvPicPr>
          <p:nvPr/>
        </p:nvPicPr>
        <p:blipFill rotWithShape="1">
          <a:blip r:embed="rId3"/>
          <a:srcRect l="16539" r="1031" b="82165"/>
          <a:stretch/>
        </p:blipFill>
        <p:spPr>
          <a:xfrm>
            <a:off x="93829" y="1517436"/>
            <a:ext cx="12004341" cy="624354"/>
          </a:xfrm>
          <a:prstGeom prst="rect">
            <a:avLst/>
          </a:prstGeom>
        </p:spPr>
      </p:pic>
    </p:spTree>
    <p:extLst>
      <p:ext uri="{BB962C8B-B14F-4D97-AF65-F5344CB8AC3E}">
        <p14:creationId xmlns:p14="http://schemas.microsoft.com/office/powerpoint/2010/main" val="2062386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5DF160-2252-4507-9087-606C83CDB7D9}" type="slidenum">
              <a:rPr kumimoji="0" lang="en-US" sz="1000" b="0" i="0" u="none" strike="noStrike" kern="1200" cap="none" spc="0" normalizeH="0" baseline="0" noProof="0" smtClean="0">
                <a:ln>
                  <a:noFill/>
                </a:ln>
                <a:solidFill>
                  <a:srgbClr val="111C4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111C4E"/>
              </a:solidFill>
              <a:effectLst/>
              <a:uLnTx/>
              <a:uFillTx/>
              <a:latin typeface="Arial" panose="020B0604020202020204" pitchFamily="34" charset="0"/>
              <a:ea typeface="+mn-ea"/>
              <a:cs typeface="Arial" panose="020B0604020202020204" pitchFamily="34" charset="0"/>
            </a:endParaRPr>
          </a:p>
        </p:txBody>
      </p:sp>
      <p:sp>
        <p:nvSpPr>
          <p:cNvPr id="4" name="Text Placeholder 3"/>
          <p:cNvSpPr>
            <a:spLocks noGrp="1"/>
          </p:cNvSpPr>
          <p:nvPr>
            <p:ph type="body" sz="quarter" idx="13"/>
          </p:nvPr>
        </p:nvSpPr>
        <p:spPr/>
        <p:txBody>
          <a:bodyPr/>
          <a:lstStyle/>
          <a:p>
            <a:r>
              <a:rPr lang="en-US" dirty="0"/>
              <a:t>UNCLASSIFIED</a:t>
            </a:r>
          </a:p>
        </p:txBody>
      </p:sp>
      <p:sp>
        <p:nvSpPr>
          <p:cNvPr id="5" name="Title 4"/>
          <p:cNvSpPr>
            <a:spLocks noGrp="1"/>
          </p:cNvSpPr>
          <p:nvPr>
            <p:ph type="title"/>
          </p:nvPr>
        </p:nvSpPr>
        <p:spPr/>
        <p:txBody>
          <a:bodyPr/>
          <a:lstStyle/>
          <a:p>
            <a:r>
              <a:rPr lang="en-US" dirty="0"/>
              <a:t>Outline</a:t>
            </a:r>
          </a:p>
        </p:txBody>
      </p:sp>
      <p:sp>
        <p:nvSpPr>
          <p:cNvPr id="6" name="Text Placeholder 5"/>
          <p:cNvSpPr>
            <a:spLocks noGrp="1"/>
          </p:cNvSpPr>
          <p:nvPr>
            <p:ph type="body" sz="quarter" idx="14"/>
          </p:nvPr>
        </p:nvSpPr>
        <p:spPr/>
        <p:txBody>
          <a:bodyPr/>
          <a:lstStyle/>
          <a:p>
            <a:r>
              <a:rPr lang="en-US" dirty="0"/>
              <a:t>UNCLASSIFIED/Distribution A</a:t>
            </a:r>
          </a:p>
        </p:txBody>
      </p:sp>
      <p:sp>
        <p:nvSpPr>
          <p:cNvPr id="7" name="Content Placeholder 3"/>
          <p:cNvSpPr>
            <a:spLocks noGrp="1"/>
          </p:cNvSpPr>
          <p:nvPr>
            <p:ph idx="1"/>
          </p:nvPr>
        </p:nvSpPr>
        <p:spPr>
          <a:xfrm>
            <a:off x="534004" y="1758520"/>
            <a:ext cx="11013990" cy="4915088"/>
          </a:xfrm>
        </p:spPr>
        <p:txBody>
          <a:bodyPr>
            <a:normAutofit/>
          </a:bodyPr>
          <a:lstStyle/>
          <a:p>
            <a:pPr lvl="0"/>
            <a:r>
              <a:rPr lang="en-US" dirty="0"/>
              <a:t>Fundamental research and the open research enterprise</a:t>
            </a:r>
          </a:p>
          <a:p>
            <a:pPr lvl="0"/>
            <a:r>
              <a:rPr lang="en-US" dirty="0"/>
              <a:t>Policy on risk-based security review processes pursuant to National Security Presidential Memorandum-33 </a:t>
            </a:r>
          </a:p>
          <a:p>
            <a:pPr lvl="1"/>
            <a:r>
              <a:rPr lang="en-US" sz="2800" dirty="0"/>
              <a:t>New risk-based security review policy</a:t>
            </a:r>
          </a:p>
          <a:p>
            <a:pPr lvl="1"/>
            <a:r>
              <a:rPr lang="en-US" sz="2800" dirty="0"/>
              <a:t>DoD Component risk-based security reviews</a:t>
            </a:r>
          </a:p>
          <a:p>
            <a:pPr lvl="1"/>
            <a:r>
              <a:rPr lang="en-US" sz="2800" dirty="0"/>
              <a:t>Mitigation or rejection decisions</a:t>
            </a:r>
          </a:p>
          <a:p>
            <a:pPr lvl="1"/>
            <a:r>
              <a:rPr lang="en-US" sz="2800" dirty="0"/>
              <a:t>Oversight by the Office of the Under Secretary of Defense for Research and Engineering</a:t>
            </a:r>
          </a:p>
          <a:p>
            <a:pPr lvl="1"/>
            <a:r>
              <a:rPr lang="en-US" sz="2800" dirty="0"/>
              <a:t>Decision matrix</a:t>
            </a:r>
          </a:p>
          <a:p>
            <a:pPr lvl="1"/>
            <a:r>
              <a:rPr lang="en-US" sz="2800" dirty="0"/>
              <a:t>1286 lists</a:t>
            </a:r>
          </a:p>
        </p:txBody>
      </p:sp>
    </p:spTree>
    <p:extLst>
      <p:ext uri="{BB962C8B-B14F-4D97-AF65-F5344CB8AC3E}">
        <p14:creationId xmlns:p14="http://schemas.microsoft.com/office/powerpoint/2010/main" val="392696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C7335D-123C-E9E2-A5FF-1D83442271FA}"/>
              </a:ext>
            </a:extLst>
          </p:cNvPr>
          <p:cNvSpPr>
            <a:spLocks noGrp="1"/>
          </p:cNvSpPr>
          <p:nvPr>
            <p:ph type="sldNum" sz="quarter" idx="12"/>
          </p:nvPr>
        </p:nvSpPr>
        <p:spPr/>
        <p:txBody>
          <a:bodyPr/>
          <a:lstStyle/>
          <a:p>
            <a:fld id="{A95DF160-2252-4507-9087-606C83CDB7D9}" type="slidenum">
              <a:rPr lang="en-US" smtClean="0"/>
              <a:pPr/>
              <a:t>20</a:t>
            </a:fld>
            <a:endParaRPr lang="en-US" dirty="0"/>
          </a:p>
        </p:txBody>
      </p:sp>
      <p:sp>
        <p:nvSpPr>
          <p:cNvPr id="3" name="Content Placeholder 2">
            <a:extLst>
              <a:ext uri="{FF2B5EF4-FFF2-40B4-BE49-F238E27FC236}">
                <a16:creationId xmlns:a16="http://schemas.microsoft.com/office/drawing/2014/main" id="{57D5ED69-68D7-696C-9A7A-EA9030DBBDFD}"/>
              </a:ext>
            </a:extLst>
          </p:cNvPr>
          <p:cNvSpPr>
            <a:spLocks noGrp="1"/>
          </p:cNvSpPr>
          <p:nvPr>
            <p:ph idx="1"/>
          </p:nvPr>
        </p:nvSpPr>
        <p:spPr>
          <a:xfrm>
            <a:off x="589004" y="2375478"/>
            <a:ext cx="11013990" cy="4703483"/>
          </a:xfrm>
        </p:spPr>
        <p:txBody>
          <a:bodyPr>
            <a:normAutofit fontScale="325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8800" dirty="0">
              <a:solidFill>
                <a:schemeClr val="tx2">
                  <a:lumMod val="60000"/>
                  <a:lumOff val="40000"/>
                </a:schemeClr>
              </a:solidFill>
            </a:endParaRPr>
          </a:p>
          <a:p>
            <a:pPr marL="0" indent="0">
              <a:buNone/>
            </a:pPr>
            <a:r>
              <a:rPr lang="en-US" sz="24600" dirty="0">
                <a:solidFill>
                  <a:schemeClr val="tx2">
                    <a:lumMod val="60000"/>
                    <a:lumOff val="40000"/>
                  </a:schemeClr>
                </a:solidFill>
              </a:rPr>
              <a:t>1286 Lists</a:t>
            </a:r>
            <a:endParaRPr lang="en-US" sz="9600" dirty="0"/>
          </a:p>
          <a:p>
            <a:pPr marL="0" indent="0">
              <a:buNone/>
            </a:pPr>
            <a:r>
              <a:rPr lang="en-US" sz="9600" dirty="0">
                <a:solidFill>
                  <a:schemeClr val="tx2">
                    <a:lumMod val="60000"/>
                    <a:lumOff val="40000"/>
                  </a:schemeClr>
                </a:solidFill>
              </a:rPr>
              <a:t>FY22 Lists Published in Response to Section 1286 of the John S. McCain National Defense Authorization Act for Fiscal Year 2019 (Public Law 115-232), as amended</a:t>
            </a:r>
          </a:p>
          <a:p>
            <a:pPr marL="0" indent="0">
              <a:buNone/>
            </a:pPr>
            <a:endParaRPr lang="en-US" sz="24600" dirty="0">
              <a:solidFill>
                <a:schemeClr val="tx2">
                  <a:lumMod val="60000"/>
                  <a:lumOff val="40000"/>
                </a:schemeClr>
              </a:solidFill>
            </a:endParaRPr>
          </a:p>
        </p:txBody>
      </p:sp>
      <p:sp>
        <p:nvSpPr>
          <p:cNvPr id="4" name="Text Placeholder 3">
            <a:extLst>
              <a:ext uri="{FF2B5EF4-FFF2-40B4-BE49-F238E27FC236}">
                <a16:creationId xmlns:a16="http://schemas.microsoft.com/office/drawing/2014/main" id="{57375221-A7B4-C68C-7B30-A46B58786783}"/>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id="{9F86FABE-99E6-5F81-BF6B-BA4E3EC5C094}"/>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0C469F57-F978-5684-090D-65895C420447}"/>
              </a:ext>
            </a:extLst>
          </p:cNvPr>
          <p:cNvSpPr>
            <a:spLocks noGrp="1"/>
          </p:cNvSpPr>
          <p:nvPr>
            <p:ph type="body" sz="quarter" idx="14"/>
          </p:nvPr>
        </p:nvSpPr>
        <p:spPr/>
        <p:txBody>
          <a:bodyPr/>
          <a:lstStyle/>
          <a:p>
            <a:r>
              <a:rPr lang="en-US" dirty="0"/>
              <a:t>UNCLASSIFIED/Distribution A</a:t>
            </a:r>
          </a:p>
        </p:txBody>
      </p:sp>
    </p:spTree>
    <p:extLst>
      <p:ext uri="{BB962C8B-B14F-4D97-AF65-F5344CB8AC3E}">
        <p14:creationId xmlns:p14="http://schemas.microsoft.com/office/powerpoint/2010/main" val="181528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C7335D-123C-E9E2-A5FF-1D83442271FA}"/>
              </a:ext>
            </a:extLst>
          </p:cNvPr>
          <p:cNvSpPr>
            <a:spLocks noGrp="1"/>
          </p:cNvSpPr>
          <p:nvPr>
            <p:ph type="sldNum" sz="quarter" idx="12"/>
          </p:nvPr>
        </p:nvSpPr>
        <p:spPr/>
        <p:txBody>
          <a:bodyPr/>
          <a:lstStyle/>
          <a:p>
            <a:fld id="{A95DF160-2252-4507-9087-606C83CDB7D9}" type="slidenum">
              <a:rPr lang="en-US" smtClean="0"/>
              <a:pPr/>
              <a:t>21</a:t>
            </a:fld>
            <a:endParaRPr lang="en-US" dirty="0"/>
          </a:p>
        </p:txBody>
      </p:sp>
      <p:sp>
        <p:nvSpPr>
          <p:cNvPr id="3" name="Content Placeholder 2">
            <a:extLst>
              <a:ext uri="{FF2B5EF4-FFF2-40B4-BE49-F238E27FC236}">
                <a16:creationId xmlns:a16="http://schemas.microsoft.com/office/drawing/2014/main" id="{57D5ED69-68D7-696C-9A7A-EA9030DBBDFD}"/>
              </a:ext>
            </a:extLst>
          </p:cNvPr>
          <p:cNvSpPr>
            <a:spLocks noGrp="1"/>
          </p:cNvSpPr>
          <p:nvPr>
            <p:ph idx="1"/>
          </p:nvPr>
        </p:nvSpPr>
        <p:spPr/>
        <p:txBody>
          <a:bodyPr>
            <a:normAutofit fontScale="92500" lnSpcReduction="20000"/>
          </a:bodyPr>
          <a:lstStyle/>
          <a:p>
            <a:r>
              <a:rPr lang="en-US" dirty="0"/>
              <a:t>The 1286 List includes foreign institutions that have been confirmed as engaging in problematic activity as described in Section 1286(c)(8)(A) of the NDAA for FY 2019, as amended. It also identifies the foreign talent programs that have been confirmed as posing a threat to the national security interests of the United States as described in Section 1286(c)(9)(A) of the NDAA for FY 2019, as amended.</a:t>
            </a:r>
          </a:p>
          <a:p>
            <a:pPr lvl="1"/>
            <a:r>
              <a:rPr lang="en-US" dirty="0"/>
              <a:t>Table 1: List of Institutions of the People’s Republic of China, Russian Federation, and other Countries with Specific Characteristics</a:t>
            </a:r>
          </a:p>
          <a:p>
            <a:pPr lvl="1"/>
            <a:r>
              <a:rPr lang="en-US" dirty="0"/>
              <a:t>Table 2: Foreign Talent Programs that Pose a Threat to National Security Interests of the United States</a:t>
            </a:r>
          </a:p>
          <a:p>
            <a:pPr lvl="1"/>
            <a:endParaRPr lang="en-US" dirty="0"/>
          </a:p>
          <a:p>
            <a:r>
              <a:rPr lang="en-US" dirty="0"/>
              <a:t>Documentation on problematic behaviors engaged in by the institutions on the 1286 list can be found in USG published sources</a:t>
            </a:r>
          </a:p>
          <a:p>
            <a:pPr lvl="1"/>
            <a:r>
              <a:rPr lang="en-US" dirty="0"/>
              <a:t>Entities List</a:t>
            </a:r>
          </a:p>
          <a:p>
            <a:pPr lvl="1"/>
            <a:r>
              <a:rPr lang="en-US" dirty="0"/>
              <a:t>Justice Department Court Cases</a:t>
            </a:r>
          </a:p>
        </p:txBody>
      </p:sp>
      <p:sp>
        <p:nvSpPr>
          <p:cNvPr id="11" name="Text Placeholder 10">
            <a:extLst>
              <a:ext uri="{FF2B5EF4-FFF2-40B4-BE49-F238E27FC236}">
                <a16:creationId xmlns:a16="http://schemas.microsoft.com/office/drawing/2014/main" id="{A61271CE-7B74-EC55-DFBF-C0D62027B5E0}"/>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id="{9F86FABE-99E6-5F81-BF6B-BA4E3EC5C094}"/>
              </a:ext>
            </a:extLst>
          </p:cNvPr>
          <p:cNvSpPr>
            <a:spLocks noGrp="1"/>
          </p:cNvSpPr>
          <p:nvPr>
            <p:ph type="title"/>
          </p:nvPr>
        </p:nvSpPr>
        <p:spPr/>
        <p:txBody>
          <a:bodyPr>
            <a:normAutofit fontScale="90000"/>
          </a:bodyPr>
          <a:lstStyle/>
          <a:p>
            <a:r>
              <a:rPr lang="en-US" dirty="0"/>
              <a:t>FY22 Lists Published in Response to Section 1286 of Public Law 115-232, as amended</a:t>
            </a:r>
          </a:p>
        </p:txBody>
      </p:sp>
      <p:sp>
        <p:nvSpPr>
          <p:cNvPr id="6" name="Text Placeholder 5">
            <a:extLst>
              <a:ext uri="{FF2B5EF4-FFF2-40B4-BE49-F238E27FC236}">
                <a16:creationId xmlns:a16="http://schemas.microsoft.com/office/drawing/2014/main" id="{0C469F57-F978-5684-090D-65895C420447}"/>
              </a:ext>
            </a:extLst>
          </p:cNvPr>
          <p:cNvSpPr>
            <a:spLocks noGrp="1"/>
          </p:cNvSpPr>
          <p:nvPr>
            <p:ph type="body" sz="quarter" idx="14"/>
          </p:nvPr>
        </p:nvSpPr>
        <p:spPr/>
        <p:txBody>
          <a:bodyPr/>
          <a:lstStyle/>
          <a:p>
            <a:r>
              <a:rPr lang="en-US" dirty="0"/>
              <a:t>UNCLASSIFIED/Distribution A</a:t>
            </a:r>
          </a:p>
        </p:txBody>
      </p:sp>
    </p:spTree>
    <p:extLst>
      <p:ext uri="{BB962C8B-B14F-4D97-AF65-F5344CB8AC3E}">
        <p14:creationId xmlns:p14="http://schemas.microsoft.com/office/powerpoint/2010/main" val="2738757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719549-4BB7-9148-CDB2-D58DF5D3FCC4}"/>
              </a:ext>
            </a:extLst>
          </p:cNvPr>
          <p:cNvSpPr>
            <a:spLocks noGrp="1"/>
          </p:cNvSpPr>
          <p:nvPr>
            <p:ph type="sldNum" sz="quarter" idx="12"/>
          </p:nvPr>
        </p:nvSpPr>
        <p:spPr/>
        <p:txBody>
          <a:bodyPr/>
          <a:lstStyle/>
          <a:p>
            <a:fld id="{A95DF160-2252-4507-9087-606C83CDB7D9}" type="slidenum">
              <a:rPr lang="en-US" smtClean="0"/>
              <a:pPr/>
              <a:t>22</a:t>
            </a:fld>
            <a:endParaRPr lang="en-US" dirty="0"/>
          </a:p>
        </p:txBody>
      </p:sp>
      <p:sp>
        <p:nvSpPr>
          <p:cNvPr id="4" name="Text Placeholder 3">
            <a:extLst>
              <a:ext uri="{FF2B5EF4-FFF2-40B4-BE49-F238E27FC236}">
                <a16:creationId xmlns:a16="http://schemas.microsoft.com/office/drawing/2014/main" id="{E4F863AB-7CFC-292F-6904-B4BD9E556C3C}"/>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id="{489BDC92-9B34-DD4B-82AC-F8C919B0540A}"/>
              </a:ext>
            </a:extLst>
          </p:cNvPr>
          <p:cNvSpPr>
            <a:spLocks noGrp="1"/>
          </p:cNvSpPr>
          <p:nvPr>
            <p:ph type="title"/>
          </p:nvPr>
        </p:nvSpPr>
        <p:spPr/>
        <p:txBody>
          <a:bodyPr>
            <a:normAutofit fontScale="90000"/>
          </a:bodyPr>
          <a:lstStyle/>
          <a:p>
            <a:r>
              <a:rPr lang="en-US" dirty="0"/>
              <a:t>Table 1: List of Institutions of the People’s Republic of China, Russian Federation, and other Countries with Specific Characteristics - Page 1 of 2</a:t>
            </a:r>
          </a:p>
        </p:txBody>
      </p:sp>
      <p:sp>
        <p:nvSpPr>
          <p:cNvPr id="6" name="Text Placeholder 5">
            <a:extLst>
              <a:ext uri="{FF2B5EF4-FFF2-40B4-BE49-F238E27FC236}">
                <a16:creationId xmlns:a16="http://schemas.microsoft.com/office/drawing/2014/main" id="{CC10C411-1E64-A73D-5E47-42706D05F87A}"/>
              </a:ext>
            </a:extLst>
          </p:cNvPr>
          <p:cNvSpPr>
            <a:spLocks noGrp="1"/>
          </p:cNvSpPr>
          <p:nvPr>
            <p:ph type="body" sz="quarter" idx="14"/>
          </p:nvPr>
        </p:nvSpPr>
        <p:spPr/>
        <p:txBody>
          <a:bodyPr/>
          <a:lstStyle/>
          <a:p>
            <a:r>
              <a:rPr lang="en-US" dirty="0"/>
              <a:t>UNCLASIFIED/Distribution A</a:t>
            </a:r>
          </a:p>
        </p:txBody>
      </p:sp>
      <p:pic>
        <p:nvPicPr>
          <p:cNvPr id="8" name="Picture 7">
            <a:extLst>
              <a:ext uri="{FF2B5EF4-FFF2-40B4-BE49-F238E27FC236}">
                <a16:creationId xmlns:a16="http://schemas.microsoft.com/office/drawing/2014/main" id="{3F0FE5CC-C72B-B4D3-63DC-95C3DF7F11E7}"/>
              </a:ext>
            </a:extLst>
          </p:cNvPr>
          <p:cNvPicPr>
            <a:picLocks noChangeAspect="1"/>
          </p:cNvPicPr>
          <p:nvPr/>
        </p:nvPicPr>
        <p:blipFill>
          <a:blip r:embed="rId2"/>
          <a:stretch>
            <a:fillRect/>
          </a:stretch>
        </p:blipFill>
        <p:spPr>
          <a:xfrm>
            <a:off x="843943" y="1520416"/>
            <a:ext cx="4712780" cy="4799131"/>
          </a:xfrm>
          <a:prstGeom prst="rect">
            <a:avLst/>
          </a:prstGeom>
        </p:spPr>
      </p:pic>
      <p:pic>
        <p:nvPicPr>
          <p:cNvPr id="10" name="Picture 9">
            <a:extLst>
              <a:ext uri="{FF2B5EF4-FFF2-40B4-BE49-F238E27FC236}">
                <a16:creationId xmlns:a16="http://schemas.microsoft.com/office/drawing/2014/main" id="{BE0E32D0-0138-F166-BCAB-8806E805D227}"/>
              </a:ext>
            </a:extLst>
          </p:cNvPr>
          <p:cNvPicPr>
            <a:picLocks noChangeAspect="1"/>
          </p:cNvPicPr>
          <p:nvPr/>
        </p:nvPicPr>
        <p:blipFill>
          <a:blip r:embed="rId3"/>
          <a:stretch>
            <a:fillRect/>
          </a:stretch>
        </p:blipFill>
        <p:spPr>
          <a:xfrm>
            <a:off x="7205781" y="1347087"/>
            <a:ext cx="3846330" cy="5187485"/>
          </a:xfrm>
          <a:prstGeom prst="rect">
            <a:avLst/>
          </a:prstGeom>
        </p:spPr>
      </p:pic>
    </p:spTree>
    <p:extLst>
      <p:ext uri="{BB962C8B-B14F-4D97-AF65-F5344CB8AC3E}">
        <p14:creationId xmlns:p14="http://schemas.microsoft.com/office/powerpoint/2010/main" val="3967801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E62348-22EF-7800-7C23-D6B3517FC500}"/>
              </a:ext>
            </a:extLst>
          </p:cNvPr>
          <p:cNvSpPr>
            <a:spLocks noGrp="1"/>
          </p:cNvSpPr>
          <p:nvPr>
            <p:ph type="sldNum" sz="quarter" idx="12"/>
          </p:nvPr>
        </p:nvSpPr>
        <p:spPr/>
        <p:txBody>
          <a:bodyPr/>
          <a:lstStyle/>
          <a:p>
            <a:fld id="{A95DF160-2252-4507-9087-606C83CDB7D9}" type="slidenum">
              <a:rPr lang="en-US" smtClean="0"/>
              <a:pPr/>
              <a:t>23</a:t>
            </a:fld>
            <a:endParaRPr lang="en-US" dirty="0"/>
          </a:p>
        </p:txBody>
      </p:sp>
      <p:pic>
        <p:nvPicPr>
          <p:cNvPr id="8" name="Content Placeholder 7">
            <a:extLst>
              <a:ext uri="{FF2B5EF4-FFF2-40B4-BE49-F238E27FC236}">
                <a16:creationId xmlns:a16="http://schemas.microsoft.com/office/drawing/2014/main" id="{D931276A-4F53-42CF-584C-D11F8E167F11}"/>
              </a:ext>
            </a:extLst>
          </p:cNvPr>
          <p:cNvPicPr>
            <a:picLocks noGrp="1" noChangeAspect="1"/>
          </p:cNvPicPr>
          <p:nvPr>
            <p:ph idx="1"/>
          </p:nvPr>
        </p:nvPicPr>
        <p:blipFill>
          <a:blip r:embed="rId2"/>
          <a:stretch>
            <a:fillRect/>
          </a:stretch>
        </p:blipFill>
        <p:spPr>
          <a:xfrm>
            <a:off x="4004918" y="1426175"/>
            <a:ext cx="4182161" cy="5066700"/>
          </a:xfrm>
        </p:spPr>
      </p:pic>
      <p:sp>
        <p:nvSpPr>
          <p:cNvPr id="4" name="Text Placeholder 3">
            <a:extLst>
              <a:ext uri="{FF2B5EF4-FFF2-40B4-BE49-F238E27FC236}">
                <a16:creationId xmlns:a16="http://schemas.microsoft.com/office/drawing/2014/main" id="{29ABDDB5-5888-1713-0638-79F8FCC8A853}"/>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id="{6FE85340-17A1-BB83-E15F-625140A80DDD}"/>
              </a:ext>
            </a:extLst>
          </p:cNvPr>
          <p:cNvSpPr>
            <a:spLocks noGrp="1"/>
          </p:cNvSpPr>
          <p:nvPr>
            <p:ph type="title"/>
          </p:nvPr>
        </p:nvSpPr>
        <p:spPr/>
        <p:txBody>
          <a:bodyPr>
            <a:normAutofit fontScale="90000"/>
          </a:bodyPr>
          <a:lstStyle/>
          <a:p>
            <a:r>
              <a:rPr lang="en-US" dirty="0"/>
              <a:t>Table 1: List of Institutions of the People’s Republic of China, Russian Federation, and other Countries with Specific Characteristics - Page 2 of 2</a:t>
            </a:r>
          </a:p>
        </p:txBody>
      </p:sp>
      <p:sp>
        <p:nvSpPr>
          <p:cNvPr id="6" name="Text Placeholder 5">
            <a:extLst>
              <a:ext uri="{FF2B5EF4-FFF2-40B4-BE49-F238E27FC236}">
                <a16:creationId xmlns:a16="http://schemas.microsoft.com/office/drawing/2014/main" id="{4CDDA614-6933-EBAF-45DE-37ED6A70264C}"/>
              </a:ext>
            </a:extLst>
          </p:cNvPr>
          <p:cNvSpPr>
            <a:spLocks noGrp="1"/>
          </p:cNvSpPr>
          <p:nvPr>
            <p:ph type="body" sz="quarter" idx="14"/>
          </p:nvPr>
        </p:nvSpPr>
        <p:spPr/>
        <p:txBody>
          <a:bodyPr/>
          <a:lstStyle/>
          <a:p>
            <a:r>
              <a:rPr lang="en-US" dirty="0"/>
              <a:t>UNCLASSIFIED/Distribution A</a:t>
            </a:r>
          </a:p>
        </p:txBody>
      </p:sp>
    </p:spTree>
    <p:extLst>
      <p:ext uri="{BB962C8B-B14F-4D97-AF65-F5344CB8AC3E}">
        <p14:creationId xmlns:p14="http://schemas.microsoft.com/office/powerpoint/2010/main" val="2813498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7DD027-8178-220E-874F-71CFDCC0D5F0}"/>
              </a:ext>
            </a:extLst>
          </p:cNvPr>
          <p:cNvSpPr>
            <a:spLocks noGrp="1"/>
          </p:cNvSpPr>
          <p:nvPr>
            <p:ph type="sldNum" sz="quarter" idx="12"/>
          </p:nvPr>
        </p:nvSpPr>
        <p:spPr/>
        <p:txBody>
          <a:bodyPr/>
          <a:lstStyle/>
          <a:p>
            <a:fld id="{A95DF160-2252-4507-9087-606C83CDB7D9}" type="slidenum">
              <a:rPr lang="en-US" smtClean="0"/>
              <a:pPr/>
              <a:t>24</a:t>
            </a:fld>
            <a:endParaRPr lang="en-US" dirty="0"/>
          </a:p>
        </p:txBody>
      </p:sp>
      <p:sp>
        <p:nvSpPr>
          <p:cNvPr id="4" name="Text Placeholder 3">
            <a:extLst>
              <a:ext uri="{FF2B5EF4-FFF2-40B4-BE49-F238E27FC236}">
                <a16:creationId xmlns:a16="http://schemas.microsoft.com/office/drawing/2014/main" id="{C281522D-64AB-AA2E-AB23-B374FB76F70D}"/>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id="{70CAF423-7D1A-1608-37F8-21D62F196E98}"/>
              </a:ext>
            </a:extLst>
          </p:cNvPr>
          <p:cNvSpPr>
            <a:spLocks noGrp="1"/>
          </p:cNvSpPr>
          <p:nvPr>
            <p:ph type="title"/>
          </p:nvPr>
        </p:nvSpPr>
        <p:spPr/>
        <p:txBody>
          <a:bodyPr>
            <a:normAutofit fontScale="90000"/>
          </a:bodyPr>
          <a:lstStyle/>
          <a:p>
            <a:r>
              <a:rPr lang="en-US" dirty="0"/>
              <a:t>Table 2: Foreign Talent Programs that Pose a Threat to National Security Interests of the United States</a:t>
            </a:r>
          </a:p>
        </p:txBody>
      </p:sp>
      <p:sp>
        <p:nvSpPr>
          <p:cNvPr id="6" name="Text Placeholder 5">
            <a:extLst>
              <a:ext uri="{FF2B5EF4-FFF2-40B4-BE49-F238E27FC236}">
                <a16:creationId xmlns:a16="http://schemas.microsoft.com/office/drawing/2014/main" id="{CFF94C28-DCB5-9B83-E2F3-AE1B10AEA18A}"/>
              </a:ext>
            </a:extLst>
          </p:cNvPr>
          <p:cNvSpPr>
            <a:spLocks noGrp="1"/>
          </p:cNvSpPr>
          <p:nvPr>
            <p:ph type="body" sz="quarter" idx="14"/>
          </p:nvPr>
        </p:nvSpPr>
        <p:spPr/>
        <p:txBody>
          <a:bodyPr/>
          <a:lstStyle/>
          <a:p>
            <a:r>
              <a:rPr lang="en-US" dirty="0"/>
              <a:t>UNCLASSIFIED/Distribution A</a:t>
            </a:r>
          </a:p>
        </p:txBody>
      </p:sp>
      <p:pic>
        <p:nvPicPr>
          <p:cNvPr id="7" name="Picture 6">
            <a:extLst>
              <a:ext uri="{FF2B5EF4-FFF2-40B4-BE49-F238E27FC236}">
                <a16:creationId xmlns:a16="http://schemas.microsoft.com/office/drawing/2014/main" id="{C81C33A0-91FC-D16A-B4B8-2C00FBF0B972}"/>
              </a:ext>
            </a:extLst>
          </p:cNvPr>
          <p:cNvPicPr>
            <a:picLocks noChangeAspect="1"/>
          </p:cNvPicPr>
          <p:nvPr/>
        </p:nvPicPr>
        <p:blipFill rotWithShape="1">
          <a:blip r:embed="rId2"/>
          <a:srcRect t="23556"/>
          <a:stretch/>
        </p:blipFill>
        <p:spPr>
          <a:xfrm>
            <a:off x="1120514" y="2162490"/>
            <a:ext cx="9625578" cy="3388915"/>
          </a:xfrm>
          <a:prstGeom prst="rect">
            <a:avLst/>
          </a:prstGeom>
        </p:spPr>
      </p:pic>
    </p:spTree>
    <p:extLst>
      <p:ext uri="{BB962C8B-B14F-4D97-AF65-F5344CB8AC3E}">
        <p14:creationId xmlns:p14="http://schemas.microsoft.com/office/powerpoint/2010/main" val="3084185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AAA024-7A6D-DC98-5E58-9B7EB59B1988}"/>
              </a:ext>
            </a:extLst>
          </p:cNvPr>
          <p:cNvSpPr>
            <a:spLocks noGrp="1"/>
          </p:cNvSpPr>
          <p:nvPr>
            <p:ph type="sldNum" sz="quarter" idx="12"/>
          </p:nvPr>
        </p:nvSpPr>
        <p:spPr/>
        <p:txBody>
          <a:bodyPr/>
          <a:lstStyle/>
          <a:p>
            <a:fld id="{A95DF160-2252-4507-9087-606C83CDB7D9}" type="slidenum">
              <a:rPr lang="en-US" smtClean="0"/>
              <a:pPr/>
              <a:t>25</a:t>
            </a:fld>
            <a:endParaRPr lang="en-US" dirty="0"/>
          </a:p>
        </p:txBody>
      </p:sp>
      <p:sp>
        <p:nvSpPr>
          <p:cNvPr id="3" name="Content Placeholder 2">
            <a:extLst>
              <a:ext uri="{FF2B5EF4-FFF2-40B4-BE49-F238E27FC236}">
                <a16:creationId xmlns:a16="http://schemas.microsoft.com/office/drawing/2014/main" id="{F9982A9A-80BB-692C-6E42-4DF9BC67985B}"/>
              </a:ext>
            </a:extLst>
          </p:cNvPr>
          <p:cNvSpPr>
            <a:spLocks noGrp="1"/>
          </p:cNvSpPr>
          <p:nvPr>
            <p:ph idx="1"/>
          </p:nvPr>
        </p:nvSpPr>
        <p:spPr/>
        <p:txBody>
          <a:bodyPr>
            <a:normAutofit lnSpcReduction="10000"/>
          </a:bodyPr>
          <a:lstStyle/>
          <a:p>
            <a:r>
              <a:rPr lang="en-US" sz="2400" dirty="0">
                <a:solidFill>
                  <a:srgbClr val="002060"/>
                </a:solidFill>
              </a:rPr>
              <a:t>Contact the </a:t>
            </a:r>
            <a:r>
              <a:rPr lang="en-US" sz="2400" b="1" dirty="0">
                <a:solidFill>
                  <a:srgbClr val="002060"/>
                </a:solidFill>
              </a:rPr>
              <a:t>Academic Liaison </a:t>
            </a:r>
            <a:r>
              <a:rPr lang="en-US" sz="2400" dirty="0">
                <a:solidFill>
                  <a:srgbClr val="002060"/>
                </a:solidFill>
              </a:rPr>
              <a:t>for any questions/concerns/issues pertaining to research security at institutions of higher education at: </a:t>
            </a:r>
          </a:p>
          <a:p>
            <a:pPr marL="457200" lvl="1" indent="0">
              <a:buNone/>
            </a:pPr>
            <a:r>
              <a:rPr lang="en-US" sz="2000" u="sng" dirty="0">
                <a:solidFill>
                  <a:srgbClr val="0563C1"/>
                </a:solidFill>
                <a:latin typeface=" Arial"/>
                <a:ea typeface="Calibri" panose="020F0502020204030204" pitchFamily="34" charset="0"/>
                <a:hlinkClick r:id="rId2"/>
              </a:rPr>
              <a:t>osd.mc-alex.ousd-r-e.mbx.academic-liaison@mail.mil</a:t>
            </a:r>
            <a:endParaRPr lang="en-US" sz="2000" dirty="0">
              <a:latin typeface=" Arial"/>
              <a:ea typeface="Calibri" panose="020F0502020204030204" pitchFamily="34" charset="0"/>
            </a:endParaRPr>
          </a:p>
          <a:p>
            <a:r>
              <a:rPr lang="en-US" sz="2400" dirty="0"/>
              <a:t>DoD research security information:</a:t>
            </a:r>
          </a:p>
          <a:p>
            <a:pPr lvl="1"/>
            <a:r>
              <a:rPr lang="en-US" sz="2000" b="1" dirty="0"/>
              <a:t>Academic research security pertaining to fundamental research </a:t>
            </a:r>
          </a:p>
          <a:p>
            <a:pPr marL="457200" lvl="1" indent="0">
              <a:buNone/>
            </a:pPr>
            <a:r>
              <a:rPr lang="en-US" sz="2000" b="1" dirty="0"/>
              <a:t>	</a:t>
            </a:r>
            <a:r>
              <a:rPr lang="en-US" sz="2000" dirty="0"/>
              <a:t>Basic Research Office website at: 	</a:t>
            </a:r>
            <a:r>
              <a:rPr lang="en-US" sz="2000" u="sng" dirty="0">
                <a:solidFill>
                  <a:schemeClr val="accent5"/>
                </a:solidFill>
              </a:rPr>
              <a:t>https://basicresearch.defense.gov/Programs/Academic-Research-Security/</a:t>
            </a:r>
          </a:p>
          <a:p>
            <a:pPr lvl="1"/>
            <a:r>
              <a:rPr lang="en-US" sz="2000" b="1" dirty="0"/>
              <a:t>Efforts to balance the promotion and protection of critical and emerging technology through the technology development cycle </a:t>
            </a:r>
          </a:p>
          <a:p>
            <a:pPr marL="457200" lvl="1" indent="0">
              <a:buNone/>
            </a:pPr>
            <a:r>
              <a:rPr lang="en-US" sz="2000" b="1" dirty="0"/>
              <a:t>	</a:t>
            </a:r>
            <a:r>
              <a:rPr lang="en-US" sz="2000" dirty="0"/>
              <a:t>Science and Technology Program Protection Office’s Maintaining Technology Advantage 	website at: </a:t>
            </a:r>
            <a:r>
              <a:rPr lang="en-US" sz="2000" dirty="0">
                <a:hlinkClick r:id="rId3"/>
              </a:rPr>
              <a:t>https://rt.cto.mil/stpp/mta/#</a:t>
            </a:r>
            <a:endParaRPr lang="en-US" sz="2000" dirty="0"/>
          </a:p>
          <a:p>
            <a:pPr lvl="1"/>
            <a:r>
              <a:rPr lang="en-US" sz="2000" b="1" dirty="0"/>
              <a:t>DoD’s public release of the Policy for Risk-Based Security Reviews </a:t>
            </a:r>
            <a:r>
              <a:rPr lang="en-US" sz="2000" dirty="0"/>
              <a:t>including the decision matrix and 1286 lists: Defense.gov: </a:t>
            </a:r>
            <a:r>
              <a:rPr lang="en-US" sz="2000" u="sng" dirty="0">
                <a:solidFill>
                  <a:schemeClr val="accent5"/>
                </a:solidFill>
                <a:hlinkClick r:id="rId4"/>
              </a:rPr>
              <a:t>https://www.defense.gov/News/Releases/Release/Article/3445601/department-of-defense-strengthening-efforts-to-counter-unwanted-foreign-influen/</a:t>
            </a:r>
            <a:endParaRPr lang="en-US" sz="2000" u="sng" dirty="0">
              <a:solidFill>
                <a:schemeClr val="accent5"/>
              </a:solidFill>
            </a:endParaRPr>
          </a:p>
          <a:p>
            <a:endParaRPr lang="en-US" sz="2400" dirty="0">
              <a:solidFill>
                <a:srgbClr val="002060"/>
              </a:solidFill>
            </a:endParaRPr>
          </a:p>
          <a:p>
            <a:endParaRPr lang="en-US" sz="2400" dirty="0">
              <a:solidFill>
                <a:srgbClr val="002060"/>
              </a:solidFill>
            </a:endParaRPr>
          </a:p>
        </p:txBody>
      </p:sp>
      <p:sp>
        <p:nvSpPr>
          <p:cNvPr id="4" name="Text Placeholder 3">
            <a:extLst>
              <a:ext uri="{FF2B5EF4-FFF2-40B4-BE49-F238E27FC236}">
                <a16:creationId xmlns:a16="http://schemas.microsoft.com/office/drawing/2014/main" id="{D221C5C9-D377-E3AD-D5F8-7EE7FE91E24C}"/>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id="{C533B4F0-FE2E-FB19-3958-E297FB0DDC75}"/>
              </a:ext>
            </a:extLst>
          </p:cNvPr>
          <p:cNvSpPr>
            <a:spLocks noGrp="1"/>
          </p:cNvSpPr>
          <p:nvPr>
            <p:ph type="title"/>
          </p:nvPr>
        </p:nvSpPr>
        <p:spPr/>
        <p:txBody>
          <a:bodyPr/>
          <a:lstStyle/>
          <a:p>
            <a:r>
              <a:rPr lang="en-US" dirty="0"/>
              <a:t>Contact Us</a:t>
            </a:r>
          </a:p>
        </p:txBody>
      </p:sp>
      <p:sp>
        <p:nvSpPr>
          <p:cNvPr id="6" name="Text Placeholder 5">
            <a:extLst>
              <a:ext uri="{FF2B5EF4-FFF2-40B4-BE49-F238E27FC236}">
                <a16:creationId xmlns:a16="http://schemas.microsoft.com/office/drawing/2014/main" id="{19270577-FB8F-8923-61FA-22C82EA61415}"/>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798058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5DF160-2252-4507-9087-606C83CDB7D9}" type="slidenum">
              <a:rPr lang="en-US" smtClean="0"/>
              <a:pPr/>
              <a:t>26</a:t>
            </a:fld>
            <a:endParaRPr lang="en-US" dirty="0"/>
          </a:p>
        </p:txBody>
      </p:sp>
      <p:sp>
        <p:nvSpPr>
          <p:cNvPr id="3" name="Content Placeholder 2"/>
          <p:cNvSpPr>
            <a:spLocks noGrp="1"/>
          </p:cNvSpPr>
          <p:nvPr>
            <p:ph idx="1"/>
          </p:nvPr>
        </p:nvSpPr>
        <p:spPr/>
        <p:txBody>
          <a:bodyPr/>
          <a:lstStyle/>
          <a:p>
            <a:r>
              <a:rPr lang="en-US" dirty="0"/>
              <a:t>Back up slides</a:t>
            </a:r>
          </a:p>
        </p:txBody>
      </p:sp>
      <p:sp>
        <p:nvSpPr>
          <p:cNvPr id="4" name="Text Placeholder 3"/>
          <p:cNvSpPr>
            <a:spLocks noGrp="1"/>
          </p:cNvSpPr>
          <p:nvPr>
            <p:ph type="body" sz="quarter" idx="13"/>
          </p:nvPr>
        </p:nvSpPr>
        <p:spPr/>
        <p:txBody>
          <a:bodyPr/>
          <a:lstStyle/>
          <a:p>
            <a:endParaRPr lang="en-US"/>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4"/>
          </p:nvPr>
        </p:nvSpPr>
        <p:spPr/>
        <p:txBody>
          <a:bodyPr/>
          <a:lstStyle/>
          <a:p>
            <a:r>
              <a:rPr lang="en-US" dirty="0"/>
              <a:t>UNCLASSIFIED/Distribution A</a:t>
            </a:r>
          </a:p>
        </p:txBody>
      </p:sp>
    </p:spTree>
    <p:extLst>
      <p:ext uri="{BB962C8B-B14F-4D97-AF65-F5344CB8AC3E}">
        <p14:creationId xmlns:p14="http://schemas.microsoft.com/office/powerpoint/2010/main" val="836372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5DF160-2252-4507-9087-606C83CDB7D9}" type="slidenum">
              <a:rPr lang="en-US" smtClean="0"/>
              <a:pPr/>
              <a:t>27</a:t>
            </a:fld>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2019 NDAA Section 1286 as amended – Initiative to Support Protection of National Security Academic Researchers from Undue Influence and other Security Threats</a:t>
            </a:r>
          </a:p>
          <a:p>
            <a:r>
              <a:rPr lang="en-US" dirty="0"/>
              <a:t>Directs the Department to establish an initiative</a:t>
            </a:r>
          </a:p>
          <a:p>
            <a:pPr lvl="1"/>
            <a:r>
              <a:rPr lang="en-US" dirty="0"/>
              <a:t>(1) to support protection of intellectual property, controlled information, key personnel, and information about critical technologies relevant to national security;</a:t>
            </a:r>
          </a:p>
          <a:p>
            <a:pPr lvl="1"/>
            <a:r>
              <a:rPr lang="en-US" dirty="0"/>
              <a:t>(2) to limit undue influence, including through foreign talent programs, by countries to exploit United States technology within the Department of Defense research, science and technology, and innovation enterprise; and</a:t>
            </a:r>
          </a:p>
          <a:p>
            <a:pPr lvl="1"/>
            <a:r>
              <a:rPr lang="en-US" dirty="0"/>
              <a:t>(3) to support efforts toward development of domestic talent in relevant scientific and engineering fields.</a:t>
            </a:r>
          </a:p>
          <a:p>
            <a:r>
              <a:rPr lang="en-US" dirty="0"/>
              <a:t>Directs the department to develop and publish </a:t>
            </a:r>
          </a:p>
          <a:p>
            <a:pPr lvl="1"/>
            <a:r>
              <a:rPr lang="en-US" dirty="0"/>
              <a:t>List of problematic foreign Influence programs </a:t>
            </a:r>
          </a:p>
          <a:p>
            <a:pPr lvl="1"/>
            <a:r>
              <a:rPr lang="en-US" dirty="0"/>
              <a:t>List of academic institutions that have a history of improper technology transfer</a:t>
            </a:r>
          </a:p>
          <a:p>
            <a:r>
              <a:rPr lang="en-US" dirty="0"/>
              <a:t>Directs Annual Report</a:t>
            </a:r>
          </a:p>
          <a:p>
            <a:endParaRPr lang="en-US" dirty="0"/>
          </a:p>
        </p:txBody>
      </p:sp>
      <p:sp>
        <p:nvSpPr>
          <p:cNvPr id="4" name="Text Placeholder 3"/>
          <p:cNvSpPr>
            <a:spLocks noGrp="1"/>
          </p:cNvSpPr>
          <p:nvPr>
            <p:ph type="body" sz="quarter" idx="13"/>
          </p:nvPr>
        </p:nvSpPr>
        <p:spPr/>
        <p:txBody>
          <a:bodyPr/>
          <a:lstStyle/>
          <a:p>
            <a:r>
              <a:rPr lang="en-US" dirty="0"/>
              <a:t>UNCLASSIFIED</a:t>
            </a:r>
          </a:p>
        </p:txBody>
      </p:sp>
      <p:sp>
        <p:nvSpPr>
          <p:cNvPr id="5" name="Title 4"/>
          <p:cNvSpPr>
            <a:spLocks noGrp="1"/>
          </p:cNvSpPr>
          <p:nvPr>
            <p:ph type="title"/>
          </p:nvPr>
        </p:nvSpPr>
        <p:spPr/>
        <p:txBody>
          <a:bodyPr>
            <a:normAutofit/>
          </a:bodyPr>
          <a:lstStyle/>
          <a:p>
            <a:r>
              <a:rPr lang="en-US" dirty="0"/>
              <a:t>Legislative Direction: Section 1286</a:t>
            </a:r>
          </a:p>
        </p:txBody>
      </p:sp>
      <p:sp>
        <p:nvSpPr>
          <p:cNvPr id="6" name="Text Placeholder 5"/>
          <p:cNvSpPr>
            <a:spLocks noGrp="1"/>
          </p:cNvSpPr>
          <p:nvPr>
            <p:ph type="body" sz="quarter" idx="14"/>
          </p:nvPr>
        </p:nvSpPr>
        <p:spPr/>
        <p:txBody>
          <a:bodyPr/>
          <a:lstStyle/>
          <a:p>
            <a:r>
              <a:rPr lang="en-US" dirty="0"/>
              <a:t>UNCLASSIFIED/Distribution A</a:t>
            </a:r>
          </a:p>
        </p:txBody>
      </p:sp>
    </p:spTree>
    <p:extLst>
      <p:ext uri="{BB962C8B-B14F-4D97-AF65-F5344CB8AC3E}">
        <p14:creationId xmlns:p14="http://schemas.microsoft.com/office/powerpoint/2010/main" val="2851453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5DF160-2252-4507-9087-606C83CDB7D9}" type="slidenum">
              <a:rPr lang="en-US" smtClean="0"/>
              <a:pPr/>
              <a:t>28</a:t>
            </a:fld>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Creating helpful incentives to produce semiconductors (CHIPS) and Science Act of 2022</a:t>
            </a:r>
          </a:p>
          <a:p>
            <a:pPr marL="457200" lvl="1" indent="0">
              <a:buNone/>
            </a:pPr>
            <a:endParaRPr lang="en-US" dirty="0"/>
          </a:p>
          <a:p>
            <a:pPr marL="457200" lvl="1" indent="0">
              <a:buNone/>
            </a:pPr>
            <a:r>
              <a:rPr lang="en-US" dirty="0"/>
              <a:t>Subtitle D – Research Security</a:t>
            </a:r>
          </a:p>
          <a:p>
            <a:pPr marL="457200" lvl="1" indent="0">
              <a:buNone/>
            </a:pPr>
            <a:r>
              <a:rPr lang="en-US" dirty="0"/>
              <a:t>SEC. 10631. REQUIREMENTS FOR FOREIGN TALENT RECRUITMENT PROGRAMS.</a:t>
            </a:r>
          </a:p>
          <a:p>
            <a:pPr marL="457200" lvl="1" indent="0">
              <a:buNone/>
            </a:pPr>
            <a:r>
              <a:rPr lang="en-US" dirty="0"/>
              <a:t>(a) PURPOSE.—The purpose of this subtitle is to direct actions to prohibit participation in any foreign talent recruitment program by personnel of Federal research agencies and to </a:t>
            </a:r>
            <a:r>
              <a:rPr lang="en-US" u="sng" dirty="0"/>
              <a:t>prohibit participation in a malign foreign talent recruitment program by covered individuals involved with research and development awards from those agencies</a:t>
            </a:r>
            <a:r>
              <a:rPr lang="en-US" dirty="0"/>
              <a:t>.</a:t>
            </a:r>
          </a:p>
          <a:p>
            <a:pPr marL="457200" lvl="1" indent="0">
              <a:buNone/>
            </a:pPr>
            <a:r>
              <a:rPr lang="en-US" dirty="0"/>
              <a:t>(b) GUIDANCE.—Not later than 180 days after the date of the enactment of this Act, the Director of the Office of Science and Technology Policy, in coordination with the interagency working group established under section of the National Defense Authorization Act for Fiscal Year 2020 (42 U.S.C. 6601 note; Public Law 116–92), shall publish and widely distribute a uniform set of guidelines for Federal research agencies regarding foreign talent recruitment programs. Such policy guidelines shall—</a:t>
            </a:r>
          </a:p>
          <a:p>
            <a:pPr marL="457200" lvl="1" indent="0">
              <a:buNone/>
            </a:pPr>
            <a:r>
              <a:rPr lang="en-US" dirty="0"/>
              <a:t>……………</a:t>
            </a:r>
          </a:p>
          <a:p>
            <a:endParaRPr lang="en-US" dirty="0"/>
          </a:p>
        </p:txBody>
      </p:sp>
      <p:sp>
        <p:nvSpPr>
          <p:cNvPr id="4" name="Text Placeholder 3"/>
          <p:cNvSpPr>
            <a:spLocks noGrp="1"/>
          </p:cNvSpPr>
          <p:nvPr>
            <p:ph type="body" sz="quarter" idx="13"/>
          </p:nvPr>
        </p:nvSpPr>
        <p:spPr/>
        <p:txBody>
          <a:bodyPr/>
          <a:lstStyle/>
          <a:p>
            <a:r>
              <a:rPr lang="en-US" dirty="0"/>
              <a:t>UNCLASSIFIED</a:t>
            </a:r>
          </a:p>
        </p:txBody>
      </p:sp>
      <p:sp>
        <p:nvSpPr>
          <p:cNvPr id="5" name="Title 4"/>
          <p:cNvSpPr>
            <a:spLocks noGrp="1"/>
          </p:cNvSpPr>
          <p:nvPr>
            <p:ph type="title"/>
          </p:nvPr>
        </p:nvSpPr>
        <p:spPr/>
        <p:txBody>
          <a:bodyPr>
            <a:normAutofit/>
          </a:bodyPr>
          <a:lstStyle/>
          <a:p>
            <a:r>
              <a:rPr lang="en-US" dirty="0"/>
              <a:t>Legislative Direction: CHIPS and Science Act of 2022</a:t>
            </a:r>
          </a:p>
        </p:txBody>
      </p:sp>
      <p:sp>
        <p:nvSpPr>
          <p:cNvPr id="6" name="Text Placeholder 5"/>
          <p:cNvSpPr>
            <a:spLocks noGrp="1"/>
          </p:cNvSpPr>
          <p:nvPr>
            <p:ph type="body" sz="quarter" idx="14"/>
          </p:nvPr>
        </p:nvSpPr>
        <p:spPr/>
        <p:txBody>
          <a:bodyPr/>
          <a:lstStyle/>
          <a:p>
            <a:r>
              <a:rPr lang="en-US" dirty="0"/>
              <a:t>UNCLASSIFIED/Distribution A</a:t>
            </a:r>
          </a:p>
          <a:p>
            <a:endParaRPr lang="en-US" dirty="0"/>
          </a:p>
        </p:txBody>
      </p:sp>
    </p:spTree>
    <p:extLst>
      <p:ext uri="{BB962C8B-B14F-4D97-AF65-F5344CB8AC3E}">
        <p14:creationId xmlns:p14="http://schemas.microsoft.com/office/powerpoint/2010/main" val="619533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5DF160-2252-4507-9087-606C83CDB7D9}" type="slidenum">
              <a:rPr lang="en-US" smtClean="0"/>
              <a:pPr/>
              <a:t>29</a:t>
            </a:fld>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2021 NDAA Section 223 – Disclosure of Funding Sources in Application for Federal Research And Development Awards</a:t>
            </a:r>
          </a:p>
          <a:p>
            <a:pPr marL="0" indent="0">
              <a:buNone/>
            </a:pPr>
            <a:r>
              <a:rPr lang="en-US" dirty="0"/>
              <a:t>(a) DISCLOSURE REQUIREMENT.—Each Federal research agency shall require, as part of any application for a research and development award from such agency—</a:t>
            </a:r>
          </a:p>
          <a:p>
            <a:pPr marL="0" indent="0">
              <a:buNone/>
            </a:pPr>
            <a:r>
              <a:rPr lang="en-US" dirty="0"/>
              <a:t>     (1) that each covered individual listed on the application—</a:t>
            </a:r>
          </a:p>
          <a:p>
            <a:pPr marL="457200" lvl="1" indent="0">
              <a:buNone/>
            </a:pPr>
            <a:r>
              <a:rPr lang="en-US" dirty="0"/>
              <a:t>(A) disclose the amount, type, and source of all current and pending research support received by, or expected to be received by, the individual as of the time of the disclosure;</a:t>
            </a:r>
          </a:p>
          <a:p>
            <a:pPr marL="457200" lvl="1" indent="0">
              <a:buNone/>
            </a:pPr>
            <a:r>
              <a:rPr lang="en-US" dirty="0"/>
              <a:t>(B) certify that the disclosure is current, accurate, and complete; and</a:t>
            </a:r>
          </a:p>
          <a:p>
            <a:pPr marL="457200" lvl="1" indent="0">
              <a:buNone/>
            </a:pPr>
            <a:r>
              <a:rPr lang="en-US" dirty="0"/>
              <a:t>(C) agree to update such disclosure at the request of the agency prior to the award of support and at any subsequent time the agency determines appropriate during the term of the award; and</a:t>
            </a:r>
          </a:p>
          <a:p>
            <a:pPr marL="0" indent="0">
              <a:buNone/>
            </a:pPr>
            <a:r>
              <a:rPr lang="en-US" dirty="0"/>
              <a:t>     (2) that any entity applying for such award certify that each covered individual who is employed by the entity and listed on the application has been made aware of the requirements under paragraph (1).</a:t>
            </a:r>
          </a:p>
          <a:p>
            <a:pPr marL="0" indent="0">
              <a:buNone/>
            </a:pPr>
            <a:r>
              <a:rPr lang="en-US" dirty="0"/>
              <a:t>(b) CONSISTENCY.—The Director of the Office of Science and Technology Policy, acting through the National Science and Technology Council and in accordance with the authority provided under section 1746(a) of the National Defense Authorization Act for Fiscal Year 2020 (Public Law 116–92; 42 U.S.C. 6601 note) shall ensure that the requirements issued by Federal research agencies under subsection (a) are consistent.</a:t>
            </a:r>
          </a:p>
          <a:p>
            <a:endParaRPr lang="en-US" dirty="0"/>
          </a:p>
        </p:txBody>
      </p:sp>
      <p:sp>
        <p:nvSpPr>
          <p:cNvPr id="4" name="Text Placeholder 3"/>
          <p:cNvSpPr>
            <a:spLocks noGrp="1"/>
          </p:cNvSpPr>
          <p:nvPr>
            <p:ph type="body" sz="quarter" idx="13"/>
          </p:nvPr>
        </p:nvSpPr>
        <p:spPr/>
        <p:txBody>
          <a:bodyPr/>
          <a:lstStyle/>
          <a:p>
            <a:r>
              <a:rPr lang="en-US" dirty="0"/>
              <a:t>UNCLASSIFIED</a:t>
            </a:r>
          </a:p>
        </p:txBody>
      </p:sp>
      <p:sp>
        <p:nvSpPr>
          <p:cNvPr id="5" name="Title 4"/>
          <p:cNvSpPr>
            <a:spLocks noGrp="1"/>
          </p:cNvSpPr>
          <p:nvPr>
            <p:ph type="title"/>
          </p:nvPr>
        </p:nvSpPr>
        <p:spPr/>
        <p:txBody>
          <a:bodyPr>
            <a:normAutofit/>
          </a:bodyPr>
          <a:lstStyle/>
          <a:p>
            <a:r>
              <a:rPr lang="en-US" dirty="0"/>
              <a:t>Legislative Direction: Section 223</a:t>
            </a:r>
          </a:p>
        </p:txBody>
      </p:sp>
      <p:sp>
        <p:nvSpPr>
          <p:cNvPr id="6" name="Text Placeholder 5"/>
          <p:cNvSpPr>
            <a:spLocks noGrp="1"/>
          </p:cNvSpPr>
          <p:nvPr>
            <p:ph type="body" sz="quarter" idx="14"/>
          </p:nvPr>
        </p:nvSpPr>
        <p:spPr/>
        <p:txBody>
          <a:bodyPr/>
          <a:lstStyle/>
          <a:p>
            <a:r>
              <a:rPr lang="en-US" dirty="0"/>
              <a:t>UNCLASSIFIED/Distribution A</a:t>
            </a:r>
          </a:p>
          <a:p>
            <a:endParaRPr lang="en-US" dirty="0"/>
          </a:p>
        </p:txBody>
      </p:sp>
    </p:spTree>
    <p:extLst>
      <p:ext uri="{BB962C8B-B14F-4D97-AF65-F5344CB8AC3E}">
        <p14:creationId xmlns:p14="http://schemas.microsoft.com/office/powerpoint/2010/main" val="1019384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744670-F74D-AD28-57DF-FA0235E7D9B1}"/>
              </a:ext>
            </a:extLst>
          </p:cNvPr>
          <p:cNvSpPr>
            <a:spLocks noGrp="1"/>
          </p:cNvSpPr>
          <p:nvPr>
            <p:ph type="sldNum" sz="quarter" idx="12"/>
          </p:nvPr>
        </p:nvSpPr>
        <p:spPr/>
        <p:txBody>
          <a:bodyPr/>
          <a:lstStyle/>
          <a:p>
            <a:fld id="{A95DF160-2252-4507-9087-606C83CDB7D9}" type="slidenum">
              <a:rPr lang="en-US" smtClean="0"/>
              <a:pPr/>
              <a:t>3</a:t>
            </a:fld>
            <a:endParaRPr lang="en-US" dirty="0"/>
          </a:p>
        </p:txBody>
      </p:sp>
      <p:sp>
        <p:nvSpPr>
          <p:cNvPr id="3" name="Content Placeholder 2">
            <a:extLst>
              <a:ext uri="{FF2B5EF4-FFF2-40B4-BE49-F238E27FC236}">
                <a16:creationId xmlns:a16="http://schemas.microsoft.com/office/drawing/2014/main" id="{DCF9BCB3-B634-0582-503B-D683E45FBEA0}"/>
              </a:ext>
            </a:extLst>
          </p:cNvPr>
          <p:cNvSpPr>
            <a:spLocks noGrp="1"/>
          </p:cNvSpPr>
          <p:nvPr>
            <p:ph idx="1"/>
          </p:nvPr>
        </p:nvSpPr>
        <p:spPr>
          <a:xfrm>
            <a:off x="491632" y="1582924"/>
            <a:ext cx="5780972" cy="4703483"/>
          </a:xfrm>
        </p:spPr>
        <p:txBody>
          <a:bodyPr>
            <a:normAutofit lnSpcReduction="10000"/>
          </a:bodyPr>
          <a:lstStyle/>
          <a:p>
            <a:pPr marL="0" marR="0">
              <a:lnSpc>
                <a:spcPct val="107000"/>
              </a:lnSpc>
              <a:spcBef>
                <a:spcPts val="0"/>
              </a:spcBef>
              <a:spcAft>
                <a:spcPts val="800"/>
              </a:spcAft>
            </a:pPr>
            <a:r>
              <a:rPr lang="en-US" sz="1800" dirty="0">
                <a:effectLst/>
                <a:latin typeface=" Arial"/>
                <a:ea typeface="Calibri" panose="020F0502020204030204" pitchFamily="34" charset="0"/>
                <a:cs typeface="Times New Roman" panose="02020603050405020304" pitchFamily="18" charset="0"/>
              </a:rPr>
              <a:t>DoD invests in </a:t>
            </a:r>
            <a:r>
              <a:rPr lang="en-US" sz="1800" dirty="0">
                <a:latin typeface=" Arial"/>
                <a:ea typeface="Calibri" panose="020F0502020204030204" pitchFamily="34" charset="0"/>
                <a:cs typeface="Times New Roman" panose="02020603050405020304" pitchFamily="18" charset="0"/>
              </a:rPr>
              <a:t>high technology readiness level research to advance known technologies. It has many protections around this type of research and does not conduct it in the open</a:t>
            </a:r>
          </a:p>
          <a:p>
            <a:pPr marL="0" marR="0">
              <a:lnSpc>
                <a:spcPct val="107000"/>
              </a:lnSpc>
              <a:spcBef>
                <a:spcPts val="0"/>
              </a:spcBef>
              <a:spcAft>
                <a:spcPts val="800"/>
              </a:spcAft>
            </a:pPr>
            <a:r>
              <a:rPr lang="en-US" sz="1800" dirty="0">
                <a:latin typeface=" Arial"/>
                <a:ea typeface="Calibri" panose="020F0502020204030204" pitchFamily="34" charset="0"/>
                <a:cs typeface="Times New Roman" panose="02020603050405020304" pitchFamily="18" charset="0"/>
              </a:rPr>
              <a:t>Investing in today’s known problems is not enough to secure DoD’s future advantage in science and technology</a:t>
            </a:r>
          </a:p>
          <a:p>
            <a:pPr marL="0" marR="0">
              <a:lnSpc>
                <a:spcPct val="107000"/>
              </a:lnSpc>
              <a:spcBef>
                <a:spcPts val="0"/>
              </a:spcBef>
              <a:spcAft>
                <a:spcPts val="800"/>
              </a:spcAft>
            </a:pPr>
            <a:r>
              <a:rPr lang="en-US" sz="1800" dirty="0">
                <a:latin typeface=" Arial"/>
                <a:ea typeface="Calibri" panose="020F0502020204030204" pitchFamily="34" charset="0"/>
                <a:cs typeface="Times New Roman" panose="02020603050405020304" pitchFamily="18" charset="0"/>
              </a:rPr>
              <a:t>DoD invests in fundamental research to source </a:t>
            </a:r>
            <a:r>
              <a:rPr lang="en-US" sz="1800" b="1" dirty="0">
                <a:latin typeface=" Arial"/>
                <a:ea typeface="Calibri" panose="020F0502020204030204" pitchFamily="34" charset="0"/>
                <a:cs typeface="Times New Roman" panose="02020603050405020304" pitchFamily="18" charset="0"/>
              </a:rPr>
              <a:t>radical ideas </a:t>
            </a:r>
            <a:r>
              <a:rPr lang="en-US" sz="1800" dirty="0">
                <a:latin typeface=" Arial"/>
                <a:ea typeface="Calibri" panose="020F0502020204030204" pitchFamily="34" charset="0"/>
                <a:cs typeface="Times New Roman" panose="02020603050405020304" pitchFamily="18" charset="0"/>
              </a:rPr>
              <a:t>that will lead to breakthroughs that will </a:t>
            </a:r>
            <a:r>
              <a:rPr lang="en-US" sz="1800" b="1" dirty="0">
                <a:latin typeface=" Arial"/>
                <a:ea typeface="Calibri" panose="020F0502020204030204" pitchFamily="34" charset="0"/>
                <a:cs typeface="Times New Roman" panose="02020603050405020304" pitchFamily="18" charset="0"/>
              </a:rPr>
              <a:t>reshape the military capabilities of the future</a:t>
            </a:r>
          </a:p>
          <a:p>
            <a:pPr marL="0" marR="0">
              <a:lnSpc>
                <a:spcPct val="107000"/>
              </a:lnSpc>
              <a:spcBef>
                <a:spcPts val="0"/>
              </a:spcBef>
              <a:spcAft>
                <a:spcPts val="800"/>
              </a:spcAft>
            </a:pPr>
            <a:r>
              <a:rPr lang="en-US" sz="1800" b="1" dirty="0">
                <a:latin typeface=" Arial"/>
                <a:ea typeface="Calibri" panose="020F0502020204030204" pitchFamily="34" charset="0"/>
                <a:cs typeface="Times New Roman" panose="02020603050405020304" pitchFamily="18" charset="0"/>
              </a:rPr>
              <a:t>Radical ideas come from highly trained highly creative people who are engaged in the global science conversation</a:t>
            </a:r>
          </a:p>
          <a:p>
            <a:pPr marL="0" marR="0">
              <a:lnSpc>
                <a:spcPct val="107000"/>
              </a:lnSpc>
              <a:spcBef>
                <a:spcPts val="0"/>
              </a:spcBef>
              <a:spcAft>
                <a:spcPts val="800"/>
              </a:spcAft>
            </a:pPr>
            <a:r>
              <a:rPr lang="en-US" sz="1800" dirty="0">
                <a:latin typeface=" Arial"/>
                <a:ea typeface="Calibri" panose="020F0502020204030204" pitchFamily="34" charset="0"/>
                <a:cs typeface="Times New Roman" panose="02020603050405020304" pitchFamily="18" charset="0"/>
              </a:rPr>
              <a:t>DoD only engages in open science when the benefit outweighs the risk</a:t>
            </a:r>
          </a:p>
        </p:txBody>
      </p:sp>
      <p:sp>
        <p:nvSpPr>
          <p:cNvPr id="4" name="Text Placeholder 3">
            <a:extLst>
              <a:ext uri="{FF2B5EF4-FFF2-40B4-BE49-F238E27FC236}">
                <a16:creationId xmlns:a16="http://schemas.microsoft.com/office/drawing/2014/main" id="{26FFCA66-5C1F-DA7D-F2E3-5147198A8266}"/>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id="{C667750C-8F42-4AF2-6A9F-F284205D2169}"/>
              </a:ext>
            </a:extLst>
          </p:cNvPr>
          <p:cNvSpPr>
            <a:spLocks noGrp="1"/>
          </p:cNvSpPr>
          <p:nvPr>
            <p:ph type="title"/>
          </p:nvPr>
        </p:nvSpPr>
        <p:spPr/>
        <p:txBody>
          <a:bodyPr>
            <a:normAutofit fontScale="90000"/>
          </a:bodyPr>
          <a:lstStyle/>
          <a:p>
            <a:r>
              <a:rPr lang="en-US" dirty="0"/>
              <a:t>Securing DoD Dominance in Science and Technology Requires Investment in Open Science</a:t>
            </a:r>
          </a:p>
        </p:txBody>
      </p:sp>
      <p:sp>
        <p:nvSpPr>
          <p:cNvPr id="6" name="Text Placeholder 5">
            <a:extLst>
              <a:ext uri="{FF2B5EF4-FFF2-40B4-BE49-F238E27FC236}">
                <a16:creationId xmlns:a16="http://schemas.microsoft.com/office/drawing/2014/main" id="{C593071F-53E0-D496-CCF1-AEE8AD74DB46}"/>
              </a:ext>
            </a:extLst>
          </p:cNvPr>
          <p:cNvSpPr>
            <a:spLocks noGrp="1"/>
          </p:cNvSpPr>
          <p:nvPr>
            <p:ph type="body" sz="quarter" idx="14"/>
          </p:nvPr>
        </p:nvSpPr>
        <p:spPr/>
        <p:txBody>
          <a:bodyPr/>
          <a:lstStyle/>
          <a:p>
            <a:r>
              <a:rPr lang="en-US" dirty="0"/>
              <a:t>UNCLASSIFIED/Distribution A</a:t>
            </a:r>
          </a:p>
        </p:txBody>
      </p:sp>
      <p:pic>
        <p:nvPicPr>
          <p:cNvPr id="7" name="Picture 6">
            <a:extLst>
              <a:ext uri="{FF2B5EF4-FFF2-40B4-BE49-F238E27FC236}">
                <a16:creationId xmlns:a16="http://schemas.microsoft.com/office/drawing/2014/main" id="{8BAAB30F-0D3F-5AD8-3FD5-522F0828548D}"/>
              </a:ext>
            </a:extLst>
          </p:cNvPr>
          <p:cNvPicPr>
            <a:picLocks noChangeAspect="1"/>
          </p:cNvPicPr>
          <p:nvPr/>
        </p:nvPicPr>
        <p:blipFill rotWithShape="1">
          <a:blip r:embed="rId2"/>
          <a:srcRect r="52648" b="3650"/>
          <a:stretch/>
        </p:blipFill>
        <p:spPr>
          <a:xfrm>
            <a:off x="6151740" y="2069728"/>
            <a:ext cx="1728060" cy="3591726"/>
          </a:xfrm>
          <a:prstGeom prst="rect">
            <a:avLst/>
          </a:prstGeom>
        </p:spPr>
      </p:pic>
      <p:graphicFrame>
        <p:nvGraphicFramePr>
          <p:cNvPr id="8" name="Diagram 7">
            <a:extLst>
              <a:ext uri="{FF2B5EF4-FFF2-40B4-BE49-F238E27FC236}">
                <a16:creationId xmlns:a16="http://schemas.microsoft.com/office/drawing/2014/main" id="{5F29A81F-B44A-0C90-76D6-707CDFA9E72D}"/>
              </a:ext>
            </a:extLst>
          </p:cNvPr>
          <p:cNvGraphicFramePr/>
          <p:nvPr/>
        </p:nvGraphicFramePr>
        <p:xfrm>
          <a:off x="7550462" y="1864368"/>
          <a:ext cx="4497682" cy="3936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0789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5DF160-2252-4507-9087-606C83CDB7D9}" type="slidenum">
              <a:rPr lang="en-US" smtClean="0"/>
              <a:pPr/>
              <a:t>30</a:t>
            </a:fld>
            <a:endParaRPr lang="en-US" dirty="0"/>
          </a:p>
        </p:txBody>
      </p:sp>
      <p:sp>
        <p:nvSpPr>
          <p:cNvPr id="3" name="Content Placeholder 2"/>
          <p:cNvSpPr>
            <a:spLocks noGrp="1"/>
          </p:cNvSpPr>
          <p:nvPr>
            <p:ph idx="1"/>
          </p:nvPr>
        </p:nvSpPr>
        <p:spPr>
          <a:xfrm>
            <a:off x="589006" y="1577787"/>
            <a:ext cx="11013990" cy="4830762"/>
          </a:xfrm>
        </p:spPr>
        <p:txBody>
          <a:bodyPr>
            <a:normAutofit fontScale="55000" lnSpcReduction="20000"/>
          </a:bodyPr>
          <a:lstStyle/>
          <a:p>
            <a:pPr marL="0" indent="0">
              <a:buNone/>
            </a:pPr>
            <a:r>
              <a:rPr lang="en-US" sz="2900" dirty="0"/>
              <a:t>2020 NDAA Section 1746 – Securing American Science and Technology</a:t>
            </a:r>
          </a:p>
          <a:p>
            <a:pPr marL="514350" indent="-514350">
              <a:buAutoNum type="alphaLcParenBoth"/>
            </a:pPr>
            <a:r>
              <a:rPr lang="en-US" sz="2900" dirty="0"/>
              <a:t>INTERAGENCY WORKING GROUP.— (1) IN GENERAL.—The Director of the Office of Science and Technology Policy, acting through the National Science and Technology Council, in consultation with the National Security Advisor, shall establish or designate an interagency working group to coordinate activities to protect federally funded research and development from foreign interference, cyber attacks, theft, or espionage and to develop common definitions and best practices for Federal science agencies and grantees, while accounting for the importance of the open exchange of ideas and international talent required for scientific progress and American leadership in science and technology. </a:t>
            </a:r>
          </a:p>
          <a:p>
            <a:pPr marL="514350" indent="-514350">
              <a:buAutoNum type="alphaLcParenBoth"/>
            </a:pPr>
            <a:endParaRPr lang="en-US" dirty="0"/>
          </a:p>
          <a:p>
            <a:pPr marL="514350" indent="-514350">
              <a:buAutoNum type="alphaLcParenBoth"/>
            </a:pPr>
            <a:r>
              <a:rPr lang="en-US" sz="2900" dirty="0"/>
              <a:t>NATIONAL ACADEMIES SCIENCE, TECHNOLOGY AND SECURITY ROUNDTABLE.— IN GENERAL.—The National Science Foundation, the Department of Energy, and the Department of Defense, and any other agencies as determined by the Director of the Office of Science and Technology Policy, shall enter into a joint agreement with the Academies to create a new ‘‘National Science, Technology, and Security Roundtable’’ </a:t>
            </a:r>
            <a:endParaRPr lang="en-US" dirty="0"/>
          </a:p>
          <a:p>
            <a:pPr marL="0" indent="0">
              <a:buNone/>
            </a:pPr>
            <a:r>
              <a:rPr lang="en-US" sz="2900" dirty="0"/>
              <a:t>          PURPOSE.—The purpose of the roundtable is to facilitate among participants— </a:t>
            </a:r>
          </a:p>
          <a:p>
            <a:pPr marL="971550" lvl="1" indent="-514350">
              <a:buFont typeface="+mj-lt"/>
              <a:buAutoNum type="alphaUcPeriod"/>
            </a:pPr>
            <a:r>
              <a:rPr lang="en-US" sz="2500" dirty="0"/>
              <a:t>exploration of critical issues related to protecting United States national and economic security while ensuring the open exchange of ideas and international talent required for scientific progress and American leadership in science and technology; </a:t>
            </a:r>
          </a:p>
          <a:p>
            <a:pPr marL="971550" lvl="1" indent="-514350">
              <a:buFont typeface="+mj-lt"/>
              <a:buAutoNum type="alphaUcPeriod"/>
            </a:pPr>
            <a:r>
              <a:rPr lang="en-US" sz="2500" dirty="0"/>
              <a:t>identification and consideration of security threats and risks involving federally funded research and development, including foreign interference, cyber attacks, theft, or espionage; </a:t>
            </a:r>
          </a:p>
          <a:p>
            <a:pPr marL="971550" lvl="1" indent="-514350">
              <a:buFont typeface="+mj-lt"/>
              <a:buAutoNum type="alphaUcPeriod"/>
            </a:pPr>
            <a:r>
              <a:rPr lang="en-US" sz="2500" dirty="0"/>
              <a:t>identification of effective approaches for communicating the threats and risks identified in subparagraph (b) to the academic and scientific community, including through the sharing of unclassified data and relevant case studies; </a:t>
            </a:r>
          </a:p>
          <a:p>
            <a:pPr marL="971550" lvl="1" indent="-514350">
              <a:buFont typeface="+mj-lt"/>
              <a:buAutoNum type="alphaUcPeriod"/>
            </a:pPr>
            <a:r>
              <a:rPr lang="en-US" sz="2500" dirty="0"/>
              <a:t>sharing of best practices for addressing and mitigating the threats and risks identified in subparagraph (B); and </a:t>
            </a:r>
          </a:p>
          <a:p>
            <a:pPr marL="971550" lvl="1" indent="-514350">
              <a:buFont typeface="+mj-lt"/>
              <a:buAutoNum type="alphaUcPeriod"/>
            </a:pPr>
            <a:r>
              <a:rPr lang="en-US" sz="2500" dirty="0"/>
              <a:t>examination of potential near- and long-term responses by the Government and the academic and scientific community to mitigate and address the risks associated with foreign threats. </a:t>
            </a:r>
          </a:p>
        </p:txBody>
      </p:sp>
      <p:sp>
        <p:nvSpPr>
          <p:cNvPr id="4" name="Text Placeholder 3"/>
          <p:cNvSpPr>
            <a:spLocks noGrp="1"/>
          </p:cNvSpPr>
          <p:nvPr>
            <p:ph type="body" sz="quarter" idx="13"/>
          </p:nvPr>
        </p:nvSpPr>
        <p:spPr/>
        <p:txBody>
          <a:bodyPr/>
          <a:lstStyle/>
          <a:p>
            <a:r>
              <a:rPr lang="en-US" dirty="0"/>
              <a:t>UNCLASSIFIED</a:t>
            </a:r>
          </a:p>
        </p:txBody>
      </p:sp>
      <p:sp>
        <p:nvSpPr>
          <p:cNvPr id="5" name="Title 4"/>
          <p:cNvSpPr>
            <a:spLocks noGrp="1"/>
          </p:cNvSpPr>
          <p:nvPr>
            <p:ph type="title"/>
          </p:nvPr>
        </p:nvSpPr>
        <p:spPr/>
        <p:txBody>
          <a:bodyPr>
            <a:normAutofit fontScale="90000"/>
          </a:bodyPr>
          <a:lstStyle/>
          <a:p>
            <a:r>
              <a:rPr lang="en-US" dirty="0"/>
              <a:t>Legislative Direction: Section 1746-Securing American Science and Technology</a:t>
            </a:r>
          </a:p>
        </p:txBody>
      </p:sp>
      <p:sp>
        <p:nvSpPr>
          <p:cNvPr id="6" name="Text Placeholder 5"/>
          <p:cNvSpPr>
            <a:spLocks noGrp="1"/>
          </p:cNvSpPr>
          <p:nvPr>
            <p:ph type="body" sz="quarter" idx="14"/>
          </p:nvPr>
        </p:nvSpPr>
        <p:spPr/>
        <p:txBody>
          <a:bodyPr/>
          <a:lstStyle/>
          <a:p>
            <a:r>
              <a:rPr lang="en-US" dirty="0"/>
              <a:t>UNCLASSIFIED/Distribution A</a:t>
            </a:r>
          </a:p>
        </p:txBody>
      </p:sp>
    </p:spTree>
    <p:extLst>
      <p:ext uri="{BB962C8B-B14F-4D97-AF65-F5344CB8AC3E}">
        <p14:creationId xmlns:p14="http://schemas.microsoft.com/office/powerpoint/2010/main" val="72252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0BEC4-E71A-43DB-9FBA-3FC6B70AC7C4}"/>
              </a:ext>
            </a:extLst>
          </p:cNvPr>
          <p:cNvSpPr>
            <a:spLocks noGrp="1"/>
          </p:cNvSpPr>
          <p:nvPr>
            <p:ph type="title"/>
          </p:nvPr>
        </p:nvSpPr>
        <p:spPr>
          <a:xfrm>
            <a:off x="1298697" y="485301"/>
            <a:ext cx="10131212" cy="677002"/>
          </a:xfrm>
        </p:spPr>
        <p:txBody>
          <a:bodyPr/>
          <a:lstStyle/>
          <a:p>
            <a:r>
              <a:rPr lang="en-US" dirty="0">
                <a:latin typeface="Franklin Gothic Medium" panose="020B0603020102020204" pitchFamily="34" charset="0"/>
              </a:rPr>
              <a:t>Research Security Review</a:t>
            </a:r>
          </a:p>
        </p:txBody>
      </p:sp>
      <p:sp>
        <p:nvSpPr>
          <p:cNvPr id="4" name="Text Placeholder 3">
            <a:extLst>
              <a:ext uri="{FF2B5EF4-FFF2-40B4-BE49-F238E27FC236}">
                <a16:creationId xmlns:a16="http://schemas.microsoft.com/office/drawing/2014/main" id="{4DADCFA2-503B-445B-8456-768A3F47C211}"/>
              </a:ext>
            </a:extLst>
          </p:cNvPr>
          <p:cNvSpPr>
            <a:spLocks noGrp="1"/>
          </p:cNvSpPr>
          <p:nvPr>
            <p:ph type="body" sz="quarter" idx="16"/>
          </p:nvPr>
        </p:nvSpPr>
        <p:spPr/>
        <p:txBody>
          <a:bodyPr/>
          <a:lstStyle/>
          <a:p>
            <a:r>
              <a:rPr lang="en-US" dirty="0"/>
              <a:t>Unclassified</a:t>
            </a:r>
          </a:p>
        </p:txBody>
      </p:sp>
      <p:graphicFrame>
        <p:nvGraphicFramePr>
          <p:cNvPr id="6" name="Table 5">
            <a:extLst>
              <a:ext uri="{FF2B5EF4-FFF2-40B4-BE49-F238E27FC236}">
                <a16:creationId xmlns:a16="http://schemas.microsoft.com/office/drawing/2014/main" id="{F69D4817-8A08-4530-AE35-D9643EC49820}"/>
              </a:ext>
            </a:extLst>
          </p:cNvPr>
          <p:cNvGraphicFramePr>
            <a:graphicFrameLocks noGrp="1"/>
          </p:cNvGraphicFramePr>
          <p:nvPr/>
        </p:nvGraphicFramePr>
        <p:xfrm>
          <a:off x="7389090" y="1517615"/>
          <a:ext cx="4137890" cy="5230171"/>
        </p:xfrm>
        <a:graphic>
          <a:graphicData uri="http://schemas.openxmlformats.org/drawingml/2006/table">
            <a:tbl>
              <a:tblPr firstRow="1" firstCol="1" bandRow="1">
                <a:tableStyleId>{F5AB1C69-6EDB-4FF4-983F-18BD219EF322}</a:tableStyleId>
              </a:tblPr>
              <a:tblGrid>
                <a:gridCol w="827578">
                  <a:extLst>
                    <a:ext uri="{9D8B030D-6E8A-4147-A177-3AD203B41FA5}">
                      <a16:colId xmlns:a16="http://schemas.microsoft.com/office/drawing/2014/main" val="2470988827"/>
                    </a:ext>
                  </a:extLst>
                </a:gridCol>
                <a:gridCol w="827578">
                  <a:extLst>
                    <a:ext uri="{9D8B030D-6E8A-4147-A177-3AD203B41FA5}">
                      <a16:colId xmlns:a16="http://schemas.microsoft.com/office/drawing/2014/main" val="1807324827"/>
                    </a:ext>
                  </a:extLst>
                </a:gridCol>
                <a:gridCol w="827578">
                  <a:extLst>
                    <a:ext uri="{9D8B030D-6E8A-4147-A177-3AD203B41FA5}">
                      <a16:colId xmlns:a16="http://schemas.microsoft.com/office/drawing/2014/main" val="3981202428"/>
                    </a:ext>
                  </a:extLst>
                </a:gridCol>
                <a:gridCol w="827578">
                  <a:extLst>
                    <a:ext uri="{9D8B030D-6E8A-4147-A177-3AD203B41FA5}">
                      <a16:colId xmlns:a16="http://schemas.microsoft.com/office/drawing/2014/main" val="3065958159"/>
                    </a:ext>
                  </a:extLst>
                </a:gridCol>
                <a:gridCol w="827578">
                  <a:extLst>
                    <a:ext uri="{9D8B030D-6E8A-4147-A177-3AD203B41FA5}">
                      <a16:colId xmlns:a16="http://schemas.microsoft.com/office/drawing/2014/main" val="1690173687"/>
                    </a:ext>
                  </a:extLst>
                </a:gridCol>
              </a:tblGrid>
              <a:tr h="143338">
                <a:tc gridSpan="5">
                  <a:txBody>
                    <a:bodyPr/>
                    <a:lstStyle/>
                    <a:p>
                      <a:pPr marL="0" marR="0" algn="ctr">
                        <a:lnSpc>
                          <a:spcPct val="107000"/>
                        </a:lnSpc>
                        <a:spcBef>
                          <a:spcPts val="0"/>
                        </a:spcBef>
                        <a:spcAft>
                          <a:spcPts val="0"/>
                        </a:spcAft>
                      </a:pPr>
                      <a:r>
                        <a:rPr lang="en-US" sz="400">
                          <a:effectLst/>
                        </a:rPr>
                        <a:t>Table 1: Decision Matrix to Inform Fundamental Research Proposal Mitigation Decisions</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85638359"/>
                  </a:ext>
                </a:extLst>
              </a:tr>
              <a:tr h="143338">
                <a:tc rowSpan="2">
                  <a:txBody>
                    <a:bodyPr/>
                    <a:lstStyle/>
                    <a:p>
                      <a:pPr marL="0" marR="0" algn="ctr">
                        <a:lnSpc>
                          <a:spcPct val="107000"/>
                        </a:lnSpc>
                        <a:spcBef>
                          <a:spcPts val="0"/>
                        </a:spcBef>
                        <a:spcAft>
                          <a:spcPts val="0"/>
                        </a:spcAft>
                      </a:pPr>
                      <a:r>
                        <a:rPr lang="en-US" sz="400">
                          <a:effectLst/>
                        </a:rPr>
                        <a:t> </a:t>
                      </a:r>
                    </a:p>
                    <a:p>
                      <a:pPr marL="0" marR="0" algn="ctr">
                        <a:lnSpc>
                          <a:spcPct val="107000"/>
                        </a:lnSpc>
                        <a:spcBef>
                          <a:spcPts val="0"/>
                        </a:spcBef>
                        <a:spcAft>
                          <a:spcPts val="0"/>
                        </a:spcAft>
                      </a:pPr>
                      <a:r>
                        <a:rPr lang="en-US"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tc>
                <a:tc gridSpan="4">
                  <a:txBody>
                    <a:bodyPr/>
                    <a:lstStyle/>
                    <a:p>
                      <a:pPr marL="0" marR="0" algn="ctr">
                        <a:lnSpc>
                          <a:spcPct val="107000"/>
                        </a:lnSpc>
                        <a:spcBef>
                          <a:spcPts val="0"/>
                        </a:spcBef>
                        <a:spcAft>
                          <a:spcPts val="0"/>
                        </a:spcAft>
                      </a:pPr>
                      <a:r>
                        <a:rPr lang="en-US" sz="400" dirty="0">
                          <a:effectLst/>
                        </a:rPr>
                        <a:t>Factors for Assessing a Covered Individual’s Associations, Affiliations, Collaborations, Funding, and the Policies </a:t>
                      </a:r>
                    </a:p>
                    <a:p>
                      <a:pPr marL="0" marR="0" algn="ctr">
                        <a:lnSpc>
                          <a:spcPct val="107000"/>
                        </a:lnSpc>
                        <a:spcBef>
                          <a:spcPts val="0"/>
                        </a:spcBef>
                        <a:spcAft>
                          <a:spcPts val="0"/>
                        </a:spcAft>
                      </a:pPr>
                      <a:r>
                        <a:rPr lang="en-US" sz="400" dirty="0">
                          <a:effectLst/>
                        </a:rPr>
                        <a:t>of the Proposing Institution that Employs the Covered Individual</a:t>
                      </a:r>
                      <a:endParaRPr lang="en-US" sz="400" dirty="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58759051"/>
                  </a:ext>
                </a:extLst>
              </a:tr>
              <a:tr h="143338">
                <a:tc vMerge="1">
                  <a:txBody>
                    <a:bodyPr/>
                    <a:lstStyle/>
                    <a:p>
                      <a:endParaRPr lang="en-US"/>
                    </a:p>
                  </a:txBody>
                  <a:tcPr/>
                </a:tc>
                <a:tc>
                  <a:txBody>
                    <a:bodyPr/>
                    <a:lstStyle/>
                    <a:p>
                      <a:pPr marL="0" marR="0" algn="ctr">
                        <a:lnSpc>
                          <a:spcPct val="107000"/>
                        </a:lnSpc>
                        <a:spcBef>
                          <a:spcPts val="0"/>
                        </a:spcBef>
                        <a:spcAft>
                          <a:spcPts val="0"/>
                        </a:spcAft>
                      </a:pPr>
                      <a:r>
                        <a:rPr lang="en-US" sz="400">
                          <a:effectLst/>
                        </a:rPr>
                        <a:t>Factor 1: Foreign Talent Recruitment Programs</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nchor="ctr"/>
                </a:tc>
                <a:tc>
                  <a:txBody>
                    <a:bodyPr/>
                    <a:lstStyle/>
                    <a:p>
                      <a:pPr marL="0" marR="0" algn="ctr">
                        <a:lnSpc>
                          <a:spcPct val="107000"/>
                        </a:lnSpc>
                        <a:spcBef>
                          <a:spcPts val="0"/>
                        </a:spcBef>
                        <a:spcAft>
                          <a:spcPts val="0"/>
                        </a:spcAft>
                      </a:pPr>
                      <a:r>
                        <a:rPr lang="en-US" sz="400">
                          <a:effectLst/>
                        </a:rPr>
                        <a:t>Factor 2: Funding Sources</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nchor="ctr"/>
                </a:tc>
                <a:tc>
                  <a:txBody>
                    <a:bodyPr/>
                    <a:lstStyle/>
                    <a:p>
                      <a:pPr marL="0" marR="0" algn="ctr">
                        <a:lnSpc>
                          <a:spcPct val="107000"/>
                        </a:lnSpc>
                        <a:spcBef>
                          <a:spcPts val="0"/>
                        </a:spcBef>
                        <a:spcAft>
                          <a:spcPts val="0"/>
                        </a:spcAft>
                      </a:pPr>
                      <a:r>
                        <a:rPr lang="en-US" sz="400">
                          <a:effectLst/>
                        </a:rPr>
                        <a:t>Factor 3: Patents</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nchor="ctr"/>
                </a:tc>
                <a:tc>
                  <a:txBody>
                    <a:bodyPr/>
                    <a:lstStyle/>
                    <a:p>
                      <a:pPr marL="0" marR="0" algn="ctr">
                        <a:lnSpc>
                          <a:spcPct val="107000"/>
                        </a:lnSpc>
                        <a:spcBef>
                          <a:spcPts val="0"/>
                        </a:spcBef>
                        <a:spcAft>
                          <a:spcPts val="0"/>
                        </a:spcAft>
                      </a:pPr>
                      <a:r>
                        <a:rPr lang="en-US" sz="400">
                          <a:effectLst/>
                        </a:rPr>
                        <a:t>Factor 4: Entity Lists</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nchor="ctr"/>
                </a:tc>
                <a:extLst>
                  <a:ext uri="{0D108BD9-81ED-4DB2-BD59-A6C34878D82A}">
                    <a16:rowId xmlns:a16="http://schemas.microsoft.com/office/drawing/2014/main" val="400566365"/>
                  </a:ext>
                </a:extLst>
              </a:tr>
              <a:tr h="643606">
                <a:tc>
                  <a:txBody>
                    <a:bodyPr/>
                    <a:lstStyle/>
                    <a:p>
                      <a:pPr marL="0" marR="0">
                        <a:lnSpc>
                          <a:spcPct val="107000"/>
                        </a:lnSpc>
                        <a:spcBef>
                          <a:spcPts val="0"/>
                        </a:spcBef>
                        <a:spcAft>
                          <a:spcPts val="0"/>
                        </a:spcAft>
                      </a:pPr>
                      <a:r>
                        <a:rPr lang="en-US" sz="400">
                          <a:effectLst/>
                        </a:rPr>
                        <a:t>Prohibited Factors</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tc>
                <a:tc>
                  <a:txBody>
                    <a:bodyPr/>
                    <a:lstStyle/>
                    <a:p>
                      <a:pPr marL="0" marR="0">
                        <a:lnSpc>
                          <a:spcPct val="107000"/>
                        </a:lnSpc>
                        <a:spcBef>
                          <a:spcPts val="0"/>
                        </a:spcBef>
                        <a:spcAft>
                          <a:spcPts val="0"/>
                        </a:spcAft>
                      </a:pPr>
                      <a:r>
                        <a:rPr lang="en-US" sz="400">
                          <a:effectLst/>
                        </a:rPr>
                        <a:t>For the Period after 9 Aug 2024:</a:t>
                      </a:r>
                    </a:p>
                    <a:p>
                      <a:pPr marL="0" marR="0">
                        <a:lnSpc>
                          <a:spcPct val="107000"/>
                        </a:lnSpc>
                        <a:spcBef>
                          <a:spcPts val="0"/>
                        </a:spcBef>
                        <a:spcAft>
                          <a:spcPts val="0"/>
                        </a:spcAft>
                      </a:pPr>
                      <a:r>
                        <a:rPr lang="en-US" sz="400">
                          <a:effectLst/>
                        </a:rPr>
                        <a:t> </a:t>
                      </a:r>
                    </a:p>
                    <a:p>
                      <a:pPr marL="0" marR="0">
                        <a:lnSpc>
                          <a:spcPct val="107000"/>
                        </a:lnSpc>
                        <a:spcBef>
                          <a:spcPts val="0"/>
                        </a:spcBef>
                        <a:spcAft>
                          <a:spcPts val="0"/>
                        </a:spcAft>
                      </a:pPr>
                      <a:r>
                        <a:rPr lang="en-US" sz="400">
                          <a:effectLst/>
                        </a:rPr>
                        <a:t>Indicators of participation in a malign foreign talent recruitment program (MFTRP) meeting any of the criteria in Sec. 10638(4)(A)(i)-(ix) of the CHIPS and Science Act of 2022.</a:t>
                      </a:r>
                    </a:p>
                    <a:p>
                      <a:pPr marL="0" marR="0">
                        <a:lnSpc>
                          <a:spcPct val="107000"/>
                        </a:lnSpc>
                        <a:spcBef>
                          <a:spcPts val="0"/>
                        </a:spcBef>
                        <a:spcAft>
                          <a:spcPts val="0"/>
                        </a:spcAft>
                      </a:pPr>
                      <a:r>
                        <a:rPr lang="en-US" sz="400">
                          <a:effectLst/>
                        </a:rPr>
                        <a:t> </a:t>
                      </a:r>
                    </a:p>
                    <a:p>
                      <a:pPr marL="0" marR="0">
                        <a:lnSpc>
                          <a:spcPct val="107000"/>
                        </a:lnSpc>
                        <a:spcBef>
                          <a:spcPts val="0"/>
                        </a:spcBef>
                        <a:spcAft>
                          <a:spcPts val="0"/>
                        </a:spcAft>
                      </a:pPr>
                      <a:r>
                        <a:rPr lang="en-US" sz="400">
                          <a:effectLst/>
                        </a:rPr>
                        <a:t>Policy of proposing institution employing the covered individual does not prohibit participation in an MFTRP.</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nchor="ctr"/>
                </a:tc>
                <a:tc>
                  <a:txBody>
                    <a:bodyPr/>
                    <a:lstStyle/>
                    <a:p>
                      <a:pPr marL="0" marR="0" algn="ctr">
                        <a:lnSpc>
                          <a:spcPct val="107000"/>
                        </a:lnSpc>
                        <a:spcBef>
                          <a:spcPts val="0"/>
                        </a:spcBef>
                        <a:spcAft>
                          <a:spcPts val="0"/>
                        </a:spcAft>
                      </a:pPr>
                      <a:r>
                        <a:rPr lang="en-US"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nchor="ctr"/>
                </a:tc>
                <a:tc>
                  <a:txBody>
                    <a:bodyPr/>
                    <a:lstStyle/>
                    <a:p>
                      <a:pPr marL="0" marR="0" algn="ctr">
                        <a:lnSpc>
                          <a:spcPct val="107000"/>
                        </a:lnSpc>
                        <a:spcBef>
                          <a:spcPts val="0"/>
                        </a:spcBef>
                        <a:spcAft>
                          <a:spcPts val="0"/>
                        </a:spcAft>
                      </a:pPr>
                      <a:r>
                        <a:rPr lang="en-US" sz="400" dirty="0">
                          <a:effectLst/>
                        </a:rPr>
                        <a:t> </a:t>
                      </a:r>
                      <a:endParaRPr lang="en-US" sz="400" dirty="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nchor="ctr"/>
                </a:tc>
                <a:tc>
                  <a:txBody>
                    <a:bodyPr/>
                    <a:lstStyle/>
                    <a:p>
                      <a:pPr marL="0" marR="0" algn="ctr">
                        <a:lnSpc>
                          <a:spcPct val="107000"/>
                        </a:lnSpc>
                        <a:spcBef>
                          <a:spcPts val="0"/>
                        </a:spcBef>
                        <a:spcAft>
                          <a:spcPts val="0"/>
                        </a:spcAft>
                      </a:pPr>
                      <a:r>
                        <a:rPr lang="en-US"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nchor="ctr"/>
                </a:tc>
                <a:extLst>
                  <a:ext uri="{0D108BD9-81ED-4DB2-BD59-A6C34878D82A}">
                    <a16:rowId xmlns:a16="http://schemas.microsoft.com/office/drawing/2014/main" val="811495425"/>
                  </a:ext>
                </a:extLst>
              </a:tr>
              <a:tr h="526119">
                <a:tc rowSpan="2">
                  <a:txBody>
                    <a:bodyPr/>
                    <a:lstStyle/>
                    <a:p>
                      <a:pPr marL="0" marR="0" algn="ctr">
                        <a:lnSpc>
                          <a:spcPct val="107000"/>
                        </a:lnSpc>
                        <a:spcBef>
                          <a:spcPts val="0"/>
                        </a:spcBef>
                        <a:spcAft>
                          <a:spcPts val="0"/>
                        </a:spcAft>
                      </a:pPr>
                      <a:r>
                        <a:rPr lang="en-US" sz="400">
                          <a:effectLst/>
                        </a:rPr>
                        <a:t>Factors discouraged by DoD policy, mitigation measures required, rejection of proposal required if no mitigation possible</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nchor="ctr"/>
                </a:tc>
                <a:tc rowSpan="2">
                  <a:txBody>
                    <a:bodyPr/>
                    <a:lstStyle/>
                    <a:p>
                      <a:pPr marL="0" marR="0">
                        <a:lnSpc>
                          <a:spcPct val="107000"/>
                        </a:lnSpc>
                        <a:spcBef>
                          <a:spcPts val="0"/>
                        </a:spcBef>
                        <a:spcAft>
                          <a:spcPts val="0"/>
                        </a:spcAft>
                      </a:pPr>
                      <a:r>
                        <a:rPr lang="en-US" sz="400">
                          <a:effectLst/>
                        </a:rPr>
                        <a:t>For the period after 9 Aug 2022:</a:t>
                      </a:r>
                      <a:r>
                        <a:rPr lang="en-US" sz="400" baseline="30000">
                          <a:effectLst/>
                        </a:rPr>
                        <a:t>1</a:t>
                      </a:r>
                      <a:endParaRPr lang="en-US" sz="400">
                        <a:effectLst/>
                      </a:endParaRPr>
                    </a:p>
                    <a:p>
                      <a:pPr marL="0" marR="0">
                        <a:lnSpc>
                          <a:spcPct val="107000"/>
                        </a:lnSpc>
                        <a:spcBef>
                          <a:spcPts val="0"/>
                        </a:spcBef>
                        <a:spcAft>
                          <a:spcPts val="0"/>
                        </a:spcAft>
                      </a:pPr>
                      <a:r>
                        <a:rPr lang="en-US" sz="400">
                          <a:effectLst/>
                        </a:rPr>
                        <a:t> </a:t>
                      </a:r>
                    </a:p>
                    <a:p>
                      <a:pPr marL="0" marR="0">
                        <a:lnSpc>
                          <a:spcPct val="107000"/>
                        </a:lnSpc>
                        <a:spcBef>
                          <a:spcPts val="0"/>
                        </a:spcBef>
                        <a:spcAft>
                          <a:spcPts val="0"/>
                        </a:spcAft>
                      </a:pPr>
                      <a:r>
                        <a:rPr lang="en-US" sz="400">
                          <a:effectLst/>
                        </a:rPr>
                        <a:t>Indicator(s)</a:t>
                      </a:r>
                      <a:r>
                        <a:rPr lang="en-US" sz="400" baseline="30000">
                          <a:effectLst/>
                        </a:rPr>
                        <a:t>2</a:t>
                      </a:r>
                      <a:r>
                        <a:rPr lang="en-US" sz="400">
                          <a:effectLst/>
                        </a:rPr>
                        <a:t> of participation</a:t>
                      </a:r>
                      <a:r>
                        <a:rPr lang="en-US" sz="400" baseline="30000">
                          <a:effectLst/>
                        </a:rPr>
                        <a:t>3</a:t>
                      </a:r>
                      <a:r>
                        <a:rPr lang="en-US" sz="400">
                          <a:effectLst/>
                        </a:rPr>
                        <a:t> in a foreign talent recruitment program (FTRP) meeting any of the criteria in Sec. 10638(4)(A)(i)-(ix) of the CHIPS and Science Act of 2022.</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tc>
                <a:tc rowSpan="2">
                  <a:txBody>
                    <a:bodyPr/>
                    <a:lstStyle/>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Indicator(s) that the covered individual is currently receiving funding from a foreign country of concern (FCOC) or an FCOC-connected entity.</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endParaRPr lang="en-US" sz="400" dirty="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tc>
                <a:tc rowSpan="2">
                  <a:txBody>
                    <a:bodyPr/>
                    <a:lstStyle/>
                    <a:p>
                      <a:pPr marL="0" marR="0">
                        <a:lnSpc>
                          <a:spcPct val="107000"/>
                        </a:lnSpc>
                        <a:spcBef>
                          <a:spcPts val="0"/>
                        </a:spcBef>
                        <a:spcAft>
                          <a:spcPts val="0"/>
                        </a:spcAft>
                      </a:pPr>
                      <a:r>
                        <a:rPr lang="en-US" sz="400">
                          <a:effectLst/>
                        </a:rPr>
                        <a:t> </a:t>
                      </a:r>
                    </a:p>
                    <a:p>
                      <a:pPr marL="0" marR="0">
                        <a:lnSpc>
                          <a:spcPct val="107000"/>
                        </a:lnSpc>
                        <a:spcBef>
                          <a:spcPts val="0"/>
                        </a:spcBef>
                        <a:spcAft>
                          <a:spcPts val="0"/>
                        </a:spcAft>
                      </a:pPr>
                      <a:r>
                        <a:rPr lang="en-US" sz="400">
                          <a:effectLst/>
                        </a:rPr>
                        <a:t> </a:t>
                      </a:r>
                    </a:p>
                    <a:p>
                      <a:pPr marL="0" marR="0">
                        <a:lnSpc>
                          <a:spcPct val="107000"/>
                        </a:lnSpc>
                        <a:spcBef>
                          <a:spcPts val="0"/>
                        </a:spcBef>
                        <a:spcAft>
                          <a:spcPts val="0"/>
                        </a:spcAft>
                      </a:pPr>
                      <a:r>
                        <a:rPr lang="en-US" sz="400">
                          <a:effectLst/>
                        </a:rPr>
                        <a:t>Patent application(s) or patent(s) not disclosed in proposal, that resulted from research funded by the U.S. Government (USG), that were filed in an FCOC</a:t>
                      </a:r>
                      <a:r>
                        <a:rPr lang="en-US" sz="400" baseline="30000">
                          <a:effectLst/>
                        </a:rPr>
                        <a:t> </a:t>
                      </a:r>
                      <a:r>
                        <a:rPr lang="en-US" sz="400">
                          <a:effectLst/>
                        </a:rPr>
                        <a:t>prior to filing in the U.S. or filed on behalf of an FCOC-connected entity.</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tc>
                <a:tc>
                  <a:txBody>
                    <a:bodyPr/>
                    <a:lstStyle/>
                    <a:p>
                      <a:pPr marL="0" marR="0">
                        <a:lnSpc>
                          <a:spcPct val="107000"/>
                        </a:lnSpc>
                        <a:spcBef>
                          <a:spcPts val="0"/>
                        </a:spcBef>
                        <a:spcAft>
                          <a:spcPts val="0"/>
                        </a:spcAft>
                      </a:pPr>
                      <a:r>
                        <a:rPr lang="en-US" sz="400">
                          <a:effectLst/>
                        </a:rPr>
                        <a:t>For the period after 9 Aug 2022:</a:t>
                      </a:r>
                    </a:p>
                    <a:p>
                      <a:pPr marL="0" marR="0">
                        <a:lnSpc>
                          <a:spcPct val="107000"/>
                        </a:lnSpc>
                        <a:spcBef>
                          <a:spcPts val="0"/>
                        </a:spcBef>
                        <a:spcAft>
                          <a:spcPts val="0"/>
                        </a:spcAft>
                      </a:pPr>
                      <a:r>
                        <a:rPr lang="en-US" sz="400">
                          <a:effectLst/>
                        </a:rPr>
                        <a:t> </a:t>
                      </a:r>
                    </a:p>
                    <a:p>
                      <a:pPr marL="0" marR="0">
                        <a:lnSpc>
                          <a:spcPct val="107000"/>
                        </a:lnSpc>
                        <a:spcBef>
                          <a:spcPts val="0"/>
                        </a:spcBef>
                        <a:spcAft>
                          <a:spcPts val="0"/>
                        </a:spcAft>
                      </a:pPr>
                      <a:r>
                        <a:rPr lang="en-US" sz="400">
                          <a:effectLst/>
                        </a:rPr>
                        <a:t>Indicator(s) of association with an entity on: the U.S. Bureau of Industry and Security (BIS) Entity List,</a:t>
                      </a:r>
                      <a:r>
                        <a:rPr lang="en-US" sz="400" baseline="30000">
                          <a:effectLst/>
                        </a:rPr>
                        <a:t>4</a:t>
                      </a:r>
                      <a:r>
                        <a:rPr lang="en-US" sz="400">
                          <a:effectLst/>
                        </a:rPr>
                        <a:t> the Annex of Executive Order (EO) 14032</a:t>
                      </a:r>
                      <a:r>
                        <a:rPr lang="en-US" sz="400" baseline="30000">
                          <a:effectLst/>
                        </a:rPr>
                        <a:t>5</a:t>
                      </a:r>
                      <a:r>
                        <a:rPr lang="en-US" sz="400">
                          <a:effectLst/>
                        </a:rPr>
                        <a:t> or superseding EOs, or Sec. 1260H of the National Defense Authorization Act (NDAA) for Fiscal Year (FY) 2021.</a:t>
                      </a:r>
                      <a:r>
                        <a:rPr lang="en-US" sz="400" baseline="30000">
                          <a:effectLst/>
                        </a:rPr>
                        <a:t>6</a:t>
                      </a:r>
                      <a:r>
                        <a:rPr lang="en-US"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tc>
                <a:extLst>
                  <a:ext uri="{0D108BD9-81ED-4DB2-BD59-A6C34878D82A}">
                    <a16:rowId xmlns:a16="http://schemas.microsoft.com/office/drawing/2014/main" val="771949970"/>
                  </a:ext>
                </a:extLst>
              </a:tr>
              <a:tr h="34988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400">
                          <a:effectLst/>
                        </a:rPr>
                        <a:t>For the period after 10 Oct 2019:</a:t>
                      </a:r>
                      <a:r>
                        <a:rPr lang="en-US" sz="400" baseline="30000">
                          <a:effectLst/>
                        </a:rPr>
                        <a:t>6</a:t>
                      </a:r>
                      <a:endParaRPr lang="en-US" sz="400">
                        <a:effectLst/>
                      </a:endParaRPr>
                    </a:p>
                    <a:p>
                      <a:pPr marL="0" marR="0">
                        <a:lnSpc>
                          <a:spcPct val="107000"/>
                        </a:lnSpc>
                        <a:spcBef>
                          <a:spcPts val="0"/>
                        </a:spcBef>
                        <a:spcAft>
                          <a:spcPts val="0"/>
                        </a:spcAft>
                      </a:pPr>
                      <a:r>
                        <a:rPr lang="en-US" sz="400">
                          <a:effectLst/>
                        </a:rPr>
                        <a:t> </a:t>
                      </a:r>
                    </a:p>
                    <a:p>
                      <a:pPr marL="0" marR="0">
                        <a:lnSpc>
                          <a:spcPct val="107000"/>
                        </a:lnSpc>
                        <a:spcBef>
                          <a:spcPts val="0"/>
                        </a:spcBef>
                        <a:spcAft>
                          <a:spcPts val="0"/>
                        </a:spcAft>
                      </a:pPr>
                      <a:r>
                        <a:rPr lang="en-US" sz="400">
                          <a:effectLst/>
                        </a:rPr>
                        <a:t>Indicator(s) of affiliation with an entity on: the U.S. BIS Entity List, the Annex of EO 14032 or superseding EOs, or Sec. 1260H of the NDAA for FY 2021.</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nchor="ctr"/>
                </a:tc>
                <a:extLst>
                  <a:ext uri="{0D108BD9-81ED-4DB2-BD59-A6C34878D82A}">
                    <a16:rowId xmlns:a16="http://schemas.microsoft.com/office/drawing/2014/main" val="3573355565"/>
                  </a:ext>
                </a:extLst>
              </a:tr>
              <a:tr h="408631">
                <a:tc rowSpan="2">
                  <a:txBody>
                    <a:bodyPr/>
                    <a:lstStyle/>
                    <a:p>
                      <a:pPr marL="0" marR="0" algn="ctr">
                        <a:lnSpc>
                          <a:spcPct val="107000"/>
                        </a:lnSpc>
                        <a:spcBef>
                          <a:spcPts val="0"/>
                        </a:spcBef>
                        <a:spcAft>
                          <a:spcPts val="0"/>
                        </a:spcAft>
                      </a:pPr>
                      <a:r>
                        <a:rPr lang="en-US" sz="400">
                          <a:effectLst/>
                        </a:rPr>
                        <a:t> </a:t>
                      </a:r>
                    </a:p>
                    <a:p>
                      <a:pPr marL="0" marR="0" algn="ctr">
                        <a:lnSpc>
                          <a:spcPct val="107000"/>
                        </a:lnSpc>
                        <a:spcBef>
                          <a:spcPts val="0"/>
                        </a:spcBef>
                        <a:spcAft>
                          <a:spcPts val="0"/>
                        </a:spcAft>
                      </a:pPr>
                      <a:r>
                        <a:rPr lang="en-US" sz="400">
                          <a:effectLst/>
                        </a:rPr>
                        <a:t> </a:t>
                      </a:r>
                    </a:p>
                    <a:p>
                      <a:pPr marL="0" marR="0" algn="ctr">
                        <a:lnSpc>
                          <a:spcPct val="107000"/>
                        </a:lnSpc>
                        <a:spcBef>
                          <a:spcPts val="0"/>
                        </a:spcBef>
                        <a:spcAft>
                          <a:spcPts val="0"/>
                        </a:spcAft>
                      </a:pPr>
                      <a:r>
                        <a:rPr lang="en-US" sz="400">
                          <a:effectLst/>
                        </a:rPr>
                        <a:t> </a:t>
                      </a:r>
                    </a:p>
                    <a:p>
                      <a:pPr marL="0" marR="0" algn="ctr">
                        <a:lnSpc>
                          <a:spcPct val="107000"/>
                        </a:lnSpc>
                        <a:spcBef>
                          <a:spcPts val="0"/>
                        </a:spcBef>
                        <a:spcAft>
                          <a:spcPts val="0"/>
                        </a:spcAft>
                      </a:pPr>
                      <a:r>
                        <a:rPr lang="en-US" sz="400">
                          <a:effectLst/>
                        </a:rPr>
                        <a:t>Mitigation measures recommended</a:t>
                      </a:r>
                    </a:p>
                    <a:p>
                      <a:pPr marL="0" marR="0" algn="ctr">
                        <a:lnSpc>
                          <a:spcPct val="107000"/>
                        </a:lnSpc>
                        <a:spcBef>
                          <a:spcPts val="0"/>
                        </a:spcBef>
                        <a:spcAft>
                          <a:spcPts val="0"/>
                        </a:spcAft>
                      </a:pPr>
                      <a:r>
                        <a:rPr lang="en-US" sz="400">
                          <a:effectLst/>
                        </a:rPr>
                        <a:t> </a:t>
                      </a:r>
                    </a:p>
                    <a:p>
                      <a:pPr marL="0" marR="0" algn="ctr">
                        <a:lnSpc>
                          <a:spcPct val="107000"/>
                        </a:lnSpc>
                        <a:spcBef>
                          <a:spcPts val="0"/>
                        </a:spcBef>
                        <a:spcAft>
                          <a:spcPts val="0"/>
                        </a:spcAft>
                      </a:pPr>
                      <a:r>
                        <a:rPr lang="en-US"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nchor="ctr"/>
                </a:tc>
                <a:tc rowSpan="2">
                  <a:txBody>
                    <a:bodyPr/>
                    <a:lstStyle/>
                    <a:p>
                      <a:pPr marL="0" marR="0">
                        <a:lnSpc>
                          <a:spcPct val="107000"/>
                        </a:lnSpc>
                        <a:spcBef>
                          <a:spcPts val="0"/>
                        </a:spcBef>
                        <a:spcAft>
                          <a:spcPts val="0"/>
                        </a:spcAft>
                      </a:pPr>
                      <a:r>
                        <a:rPr lang="en-US" sz="400">
                          <a:effectLst/>
                        </a:rPr>
                        <a:t>For the period between 10 Oct 2019</a:t>
                      </a:r>
                      <a:r>
                        <a:rPr lang="en-US" sz="400" baseline="30000">
                          <a:effectLst/>
                        </a:rPr>
                        <a:t>7 </a:t>
                      </a:r>
                      <a:r>
                        <a:rPr lang="en-US" sz="400">
                          <a:effectLst/>
                        </a:rPr>
                        <a:t>and 9 Aug 2022:</a:t>
                      </a:r>
                    </a:p>
                    <a:p>
                      <a:pPr marL="0" marR="0">
                        <a:lnSpc>
                          <a:spcPct val="107000"/>
                        </a:lnSpc>
                        <a:spcBef>
                          <a:spcPts val="0"/>
                        </a:spcBef>
                        <a:spcAft>
                          <a:spcPts val="0"/>
                        </a:spcAft>
                      </a:pPr>
                      <a:r>
                        <a:rPr lang="en-US" sz="400">
                          <a:effectLst/>
                        </a:rPr>
                        <a:t> </a:t>
                      </a:r>
                    </a:p>
                    <a:p>
                      <a:pPr marL="0" marR="0">
                        <a:lnSpc>
                          <a:spcPct val="107000"/>
                        </a:lnSpc>
                        <a:spcBef>
                          <a:spcPts val="0"/>
                        </a:spcBef>
                        <a:spcAft>
                          <a:spcPts val="0"/>
                        </a:spcAft>
                      </a:pPr>
                      <a:r>
                        <a:rPr lang="en-US" sz="400">
                          <a:effectLst/>
                        </a:rPr>
                        <a:t>Indicator(s) of participation in an FTRP meeting any of the criteria in Sec. 10638(4)(A)(i)-(ix) of the CHIPS and Science Act of 2022.</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tc>
                <a:tc rowSpan="2">
                  <a:txBody>
                    <a:bodyPr/>
                    <a:lstStyle/>
                    <a:p>
                      <a:pPr marL="0" marR="0">
                        <a:lnSpc>
                          <a:spcPct val="107000"/>
                        </a:lnSpc>
                        <a:spcBef>
                          <a:spcPts val="0"/>
                        </a:spcBef>
                        <a:spcAft>
                          <a:spcPts val="0"/>
                        </a:spcAft>
                      </a:pPr>
                      <a:r>
                        <a:rPr lang="en-US" sz="400">
                          <a:effectLst/>
                        </a:rPr>
                        <a:t>For the period between 10 Oct 2019 and 9 Aug 2022:</a:t>
                      </a:r>
                    </a:p>
                    <a:p>
                      <a:pPr marL="0" marR="0">
                        <a:lnSpc>
                          <a:spcPct val="107000"/>
                        </a:lnSpc>
                        <a:spcBef>
                          <a:spcPts val="0"/>
                        </a:spcBef>
                        <a:spcAft>
                          <a:spcPts val="0"/>
                        </a:spcAft>
                      </a:pPr>
                      <a:r>
                        <a:rPr lang="en-US" sz="400">
                          <a:effectLst/>
                        </a:rPr>
                        <a:t> </a:t>
                      </a:r>
                    </a:p>
                    <a:p>
                      <a:pPr marL="0" marR="0">
                        <a:lnSpc>
                          <a:spcPct val="107000"/>
                        </a:lnSpc>
                        <a:spcBef>
                          <a:spcPts val="0"/>
                        </a:spcBef>
                        <a:spcAft>
                          <a:spcPts val="0"/>
                        </a:spcAft>
                      </a:pPr>
                      <a:r>
                        <a:rPr lang="en-US" sz="400">
                          <a:effectLst/>
                        </a:rPr>
                        <a:t>Indicator(s) that the covered individual received funding from an FCOC or an FCOC-connected entity.</a:t>
                      </a:r>
                    </a:p>
                    <a:p>
                      <a:pPr marL="0" marR="0">
                        <a:lnSpc>
                          <a:spcPct val="107000"/>
                        </a:lnSpc>
                        <a:spcBef>
                          <a:spcPts val="0"/>
                        </a:spcBef>
                        <a:spcAft>
                          <a:spcPts val="0"/>
                        </a:spcAft>
                      </a:pPr>
                      <a:r>
                        <a:rPr lang="en-US"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tc>
                <a:tc rowSpan="2">
                  <a:txBody>
                    <a:bodyPr/>
                    <a:lstStyle/>
                    <a:p>
                      <a:pPr marL="0" marR="0">
                        <a:spcBef>
                          <a:spcPts val="0"/>
                        </a:spcBef>
                        <a:spcAft>
                          <a:spcPts val="0"/>
                        </a:spcAft>
                      </a:pPr>
                      <a:r>
                        <a:rPr lang="en-US" sz="400" dirty="0">
                          <a:effectLst/>
                        </a:rPr>
                        <a:t> </a:t>
                      </a:r>
                    </a:p>
                    <a:p>
                      <a:pPr marL="0" marR="0">
                        <a:spcBef>
                          <a:spcPts val="0"/>
                        </a:spcBef>
                        <a:spcAft>
                          <a:spcPts val="0"/>
                        </a:spcAft>
                      </a:pPr>
                      <a:r>
                        <a:rPr lang="en-US" sz="400" dirty="0">
                          <a:effectLst/>
                        </a:rPr>
                        <a:t> </a:t>
                      </a:r>
                    </a:p>
                    <a:p>
                      <a:pPr marL="0" marR="0">
                        <a:spcBef>
                          <a:spcPts val="0"/>
                        </a:spcBef>
                        <a:spcAft>
                          <a:spcPts val="0"/>
                        </a:spcAft>
                      </a:pPr>
                      <a:r>
                        <a:rPr lang="en-US" sz="400" dirty="0">
                          <a:effectLst/>
                        </a:rPr>
                        <a:t> </a:t>
                      </a:r>
                    </a:p>
                    <a:p>
                      <a:pPr marL="0" marR="0">
                        <a:spcBef>
                          <a:spcPts val="0"/>
                        </a:spcBef>
                        <a:spcAft>
                          <a:spcPts val="0"/>
                        </a:spcAft>
                      </a:pPr>
                      <a:r>
                        <a:rPr lang="en-US" sz="400" dirty="0">
                          <a:effectLst/>
                        </a:rPr>
                        <a:t>Patent application(s) or patent(s) disclosed in proposal, that resulted from research funded by the USG, that were filed in an FCOC prior to filing in the U.S. or on behalf of an FCOC-connected </a:t>
                      </a:r>
                      <a:r>
                        <a:rPr lang="en-US" sz="500" dirty="0">
                          <a:effectLst/>
                        </a:rPr>
                        <a:t>entity</a:t>
                      </a:r>
                      <a:r>
                        <a:rPr lang="en-US" sz="400" dirty="0">
                          <a:effectLst/>
                        </a:rPr>
                        <a:t>.</a:t>
                      </a:r>
                      <a:endParaRPr lang="en-US" sz="400" dirty="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tc>
                <a:tc>
                  <a:txBody>
                    <a:bodyPr/>
                    <a:lstStyle/>
                    <a:p>
                      <a:pPr marL="0" marR="0">
                        <a:lnSpc>
                          <a:spcPct val="107000"/>
                        </a:lnSpc>
                        <a:spcBef>
                          <a:spcPts val="0"/>
                        </a:spcBef>
                        <a:spcAft>
                          <a:spcPts val="0"/>
                        </a:spcAft>
                      </a:pPr>
                      <a:r>
                        <a:rPr lang="en-US" sz="400">
                          <a:effectLst/>
                        </a:rPr>
                        <a:t>For the period between 10 Oct 2019 and 9 Aug 2022:</a:t>
                      </a:r>
                    </a:p>
                    <a:p>
                      <a:pPr marL="0" marR="0">
                        <a:lnSpc>
                          <a:spcPct val="107000"/>
                        </a:lnSpc>
                        <a:spcBef>
                          <a:spcPts val="0"/>
                        </a:spcBef>
                        <a:spcAft>
                          <a:spcPts val="0"/>
                        </a:spcAft>
                      </a:pPr>
                      <a:r>
                        <a:rPr lang="en-US" sz="400">
                          <a:effectLst/>
                        </a:rPr>
                        <a:t> </a:t>
                      </a:r>
                    </a:p>
                    <a:p>
                      <a:pPr marL="0" marR="0">
                        <a:lnSpc>
                          <a:spcPct val="107000"/>
                        </a:lnSpc>
                        <a:spcBef>
                          <a:spcPts val="0"/>
                        </a:spcBef>
                        <a:spcAft>
                          <a:spcPts val="0"/>
                        </a:spcAft>
                      </a:pPr>
                      <a:r>
                        <a:rPr lang="en-US" sz="400">
                          <a:effectLst/>
                        </a:rPr>
                        <a:t>Indicator(s) of association with an entity on: the U.S. BIS Entity List, the Annex of EO 14032 or superseding EOs, or Sec. 1260H of the NDAA for FY 2021.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tc>
                <a:extLst>
                  <a:ext uri="{0D108BD9-81ED-4DB2-BD59-A6C34878D82A}">
                    <a16:rowId xmlns:a16="http://schemas.microsoft.com/office/drawing/2014/main" val="2475818660"/>
                  </a:ext>
                </a:extLst>
              </a:tr>
              <a:tr h="40863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400" dirty="0">
                          <a:effectLst/>
                        </a:rPr>
                        <a:t>For the period prior to 10 Oct 2019:</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Indicator(s) of an affiliation with an entity on: the U.S. BIS Entity List, the Annex of EO 14032 or superseding EOs, or Sec. 1260H of the NDAA for FY 2021.</a:t>
                      </a:r>
                    </a:p>
                    <a:p>
                      <a:pPr marL="0" marR="0">
                        <a:lnSpc>
                          <a:spcPct val="107000"/>
                        </a:lnSpc>
                        <a:spcBef>
                          <a:spcPts val="0"/>
                        </a:spcBef>
                        <a:spcAft>
                          <a:spcPts val="0"/>
                        </a:spcAft>
                      </a:pPr>
                      <a:r>
                        <a:rPr lang="en-US" sz="400" dirty="0">
                          <a:effectLst/>
                        </a:rPr>
                        <a:t> </a:t>
                      </a:r>
                      <a:endParaRPr lang="en-US" sz="400" dirty="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nchor="ctr"/>
                </a:tc>
                <a:extLst>
                  <a:ext uri="{0D108BD9-81ED-4DB2-BD59-A6C34878D82A}">
                    <a16:rowId xmlns:a16="http://schemas.microsoft.com/office/drawing/2014/main" val="1017568753"/>
                  </a:ext>
                </a:extLst>
              </a:tr>
              <a:tr h="291144">
                <a:tc>
                  <a:txBody>
                    <a:bodyPr/>
                    <a:lstStyle/>
                    <a:p>
                      <a:pPr marL="0" marR="0" algn="ctr">
                        <a:lnSpc>
                          <a:spcPct val="107000"/>
                        </a:lnSpc>
                        <a:spcBef>
                          <a:spcPts val="0"/>
                        </a:spcBef>
                        <a:spcAft>
                          <a:spcPts val="0"/>
                        </a:spcAft>
                      </a:pPr>
                      <a:r>
                        <a:rPr lang="en-US" sz="400">
                          <a:effectLst/>
                        </a:rPr>
                        <a:t>Mitigation measures recommended</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nchor="ctr"/>
                </a:tc>
                <a:tc>
                  <a:txBody>
                    <a:bodyPr/>
                    <a:lstStyle/>
                    <a:p>
                      <a:pPr marL="0" marR="0">
                        <a:lnSpc>
                          <a:spcPct val="107000"/>
                        </a:lnSpc>
                        <a:spcBef>
                          <a:spcPts val="0"/>
                        </a:spcBef>
                        <a:spcAft>
                          <a:spcPts val="0"/>
                        </a:spcAft>
                      </a:pPr>
                      <a:r>
                        <a:rPr lang="en-US" sz="400">
                          <a:effectLst/>
                        </a:rPr>
                        <a:t>For the period after 9 Aug 2022:</a:t>
                      </a:r>
                    </a:p>
                    <a:p>
                      <a:pPr marL="0" marR="0">
                        <a:lnSpc>
                          <a:spcPct val="107000"/>
                        </a:lnSpc>
                        <a:spcBef>
                          <a:spcPts val="0"/>
                        </a:spcBef>
                        <a:spcAft>
                          <a:spcPts val="0"/>
                        </a:spcAft>
                      </a:pPr>
                      <a:r>
                        <a:rPr lang="en-US" sz="400">
                          <a:effectLst/>
                        </a:rPr>
                        <a:t> </a:t>
                      </a:r>
                    </a:p>
                    <a:p>
                      <a:pPr marL="0" marR="0">
                        <a:lnSpc>
                          <a:spcPct val="107000"/>
                        </a:lnSpc>
                        <a:spcBef>
                          <a:spcPts val="0"/>
                        </a:spcBef>
                        <a:spcAft>
                          <a:spcPts val="0"/>
                        </a:spcAft>
                      </a:pPr>
                      <a:r>
                        <a:rPr lang="en-US" sz="400">
                          <a:effectLst/>
                        </a:rPr>
                        <a:t>Policy of proposing institution employing the covered individual does not prohibit participation in an MFTRP.</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nchor="ctr"/>
                </a:tc>
                <a:tc>
                  <a:txBody>
                    <a:bodyPr/>
                    <a:lstStyle/>
                    <a:p>
                      <a:pPr marL="0" marR="0">
                        <a:lnSpc>
                          <a:spcPct val="107000"/>
                        </a:lnSpc>
                        <a:spcBef>
                          <a:spcPts val="0"/>
                        </a:spcBef>
                        <a:spcAft>
                          <a:spcPts val="0"/>
                        </a:spcAft>
                      </a:pPr>
                      <a:r>
                        <a:rPr lang="en-US"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nchor="ctr"/>
                </a:tc>
                <a:tc>
                  <a:txBody>
                    <a:bodyPr/>
                    <a:lstStyle/>
                    <a:p>
                      <a:pPr marL="0" marR="0">
                        <a:spcBef>
                          <a:spcPts val="0"/>
                        </a:spcBef>
                        <a:spcAft>
                          <a:spcPts val="0"/>
                        </a:spcAft>
                      </a:pPr>
                      <a:r>
                        <a:rPr lang="en-US"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nchor="ctr"/>
                </a:tc>
                <a:tc>
                  <a:txBody>
                    <a:bodyPr/>
                    <a:lstStyle/>
                    <a:p>
                      <a:pPr marL="0" marR="0">
                        <a:lnSpc>
                          <a:spcPct val="107000"/>
                        </a:lnSpc>
                        <a:spcBef>
                          <a:spcPts val="0"/>
                        </a:spcBef>
                        <a:spcAft>
                          <a:spcPts val="0"/>
                        </a:spcAft>
                      </a:pPr>
                      <a:r>
                        <a:rPr lang="en-US"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nchor="ctr"/>
                </a:tc>
                <a:extLst>
                  <a:ext uri="{0D108BD9-81ED-4DB2-BD59-A6C34878D82A}">
                    <a16:rowId xmlns:a16="http://schemas.microsoft.com/office/drawing/2014/main" val="1365665221"/>
                  </a:ext>
                </a:extLst>
              </a:tr>
              <a:tr h="819837">
                <a:tc rowSpan="2">
                  <a:txBody>
                    <a:bodyPr/>
                    <a:lstStyle/>
                    <a:p>
                      <a:pPr marL="0" marR="0" algn="ctr">
                        <a:lnSpc>
                          <a:spcPct val="107000"/>
                        </a:lnSpc>
                        <a:spcBef>
                          <a:spcPts val="0"/>
                        </a:spcBef>
                        <a:spcAft>
                          <a:spcPts val="0"/>
                        </a:spcAft>
                      </a:pPr>
                      <a:r>
                        <a:rPr lang="en-US" sz="400">
                          <a:effectLst/>
                        </a:rPr>
                        <a:t>Mitigation measures suggested</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nchor="ctr"/>
                </a:tc>
                <a:tc>
                  <a:txBody>
                    <a:bodyPr/>
                    <a:lstStyle/>
                    <a:p>
                      <a:pPr marL="0" marR="0">
                        <a:lnSpc>
                          <a:spcPct val="107000"/>
                        </a:lnSpc>
                        <a:spcBef>
                          <a:spcPts val="0"/>
                        </a:spcBef>
                        <a:spcAft>
                          <a:spcPts val="0"/>
                        </a:spcAft>
                      </a:pPr>
                      <a:r>
                        <a:rPr lang="en-US" sz="400">
                          <a:effectLst/>
                        </a:rPr>
                        <a:t>For the period after 10 Oct 2019:</a:t>
                      </a:r>
                    </a:p>
                    <a:p>
                      <a:pPr marL="0" marR="0">
                        <a:lnSpc>
                          <a:spcPct val="107000"/>
                        </a:lnSpc>
                        <a:spcBef>
                          <a:spcPts val="0"/>
                        </a:spcBef>
                        <a:spcAft>
                          <a:spcPts val="0"/>
                        </a:spcAft>
                      </a:pPr>
                      <a:r>
                        <a:rPr lang="en-US" sz="400">
                          <a:effectLst/>
                        </a:rPr>
                        <a:t> </a:t>
                      </a:r>
                    </a:p>
                    <a:p>
                      <a:pPr marL="0" marR="0">
                        <a:lnSpc>
                          <a:spcPct val="107000"/>
                        </a:lnSpc>
                        <a:spcBef>
                          <a:spcPts val="0"/>
                        </a:spcBef>
                        <a:spcAft>
                          <a:spcPts val="0"/>
                        </a:spcAft>
                      </a:pPr>
                      <a:r>
                        <a:rPr lang="en-US" sz="400">
                          <a:effectLst/>
                        </a:rPr>
                        <a:t>Covered individual’s co-author(s)</a:t>
                      </a:r>
                      <a:r>
                        <a:rPr lang="en-US" sz="400" baseline="30000">
                          <a:effectLst/>
                        </a:rPr>
                        <a:t>8</a:t>
                      </a:r>
                      <a:r>
                        <a:rPr lang="en-US" sz="400">
                          <a:effectLst/>
                        </a:rPr>
                        <a:t> on publications in scientific and engineering (S&amp;E) journals are participants in an MFTRP or an FTRP meeting any of the criteria in Sec. 10638(4)(A)(i)-(ix) of the CHIPS and Science Act of 2022.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tc>
                <a:tc>
                  <a:txBody>
                    <a:bodyPr/>
                    <a:lstStyle/>
                    <a:p>
                      <a:pPr marL="0" marR="0">
                        <a:lnSpc>
                          <a:spcPct val="107000"/>
                        </a:lnSpc>
                        <a:spcBef>
                          <a:spcPts val="0"/>
                        </a:spcBef>
                        <a:spcAft>
                          <a:spcPts val="0"/>
                        </a:spcAft>
                      </a:pPr>
                      <a:r>
                        <a:rPr lang="en-US"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nchor="b"/>
                </a:tc>
                <a:tc rowSpan="2">
                  <a:txBody>
                    <a:bodyPr/>
                    <a:lstStyle/>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Patent application(s) or patent(s) not disclosed in fundamental research project proposal, that resulted from research funded by the USG, that were filed in a non-FCOC prior to filing in the U.S. or on behalf of an entity in a non-FCOC.</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Co-patent applicant with a person on the U.S. BIS Denied Persons List.</a:t>
                      </a:r>
                      <a:r>
                        <a:rPr lang="en-US" sz="400" baseline="30000" dirty="0">
                          <a:effectLst/>
                        </a:rPr>
                        <a:t>9</a:t>
                      </a:r>
                      <a:endParaRPr lang="en-US" sz="400" dirty="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nchor="ctr"/>
                </a:tc>
                <a:tc>
                  <a:txBody>
                    <a:bodyPr/>
                    <a:lstStyle/>
                    <a:p>
                      <a:pPr marL="0" marR="0">
                        <a:lnSpc>
                          <a:spcPct val="107000"/>
                        </a:lnSpc>
                        <a:spcBef>
                          <a:spcPts val="0"/>
                        </a:spcBef>
                        <a:spcAft>
                          <a:spcPts val="0"/>
                        </a:spcAft>
                      </a:pPr>
                      <a:r>
                        <a:rPr lang="en-US" sz="400">
                          <a:effectLst/>
                        </a:rPr>
                        <a:t>For the period after 10 Oct 2019:</a:t>
                      </a:r>
                    </a:p>
                    <a:p>
                      <a:pPr marL="0" marR="0">
                        <a:lnSpc>
                          <a:spcPct val="107000"/>
                        </a:lnSpc>
                        <a:spcBef>
                          <a:spcPts val="0"/>
                        </a:spcBef>
                        <a:spcAft>
                          <a:spcPts val="0"/>
                        </a:spcAft>
                      </a:pPr>
                      <a:r>
                        <a:rPr lang="en-US" sz="400">
                          <a:effectLst/>
                        </a:rPr>
                        <a:t> </a:t>
                      </a:r>
                    </a:p>
                    <a:p>
                      <a:pPr marL="0" marR="0">
                        <a:lnSpc>
                          <a:spcPct val="107000"/>
                        </a:lnSpc>
                        <a:spcBef>
                          <a:spcPts val="0"/>
                        </a:spcBef>
                        <a:spcAft>
                          <a:spcPts val="0"/>
                        </a:spcAft>
                      </a:pPr>
                      <a:r>
                        <a:rPr lang="en-US" sz="400">
                          <a:effectLst/>
                        </a:rPr>
                        <a:t>Covered individual’s co-author(s) on publications in S&amp;E journals are affiliated with an entity on: the U.S. BIS Entity List, the Annex of EO 14032 or superseding EOs, or Sec. 1260H of the NDAA for FY 2021.</a:t>
                      </a:r>
                    </a:p>
                    <a:p>
                      <a:pPr marL="0" marR="0">
                        <a:lnSpc>
                          <a:spcPct val="107000"/>
                        </a:lnSpc>
                        <a:spcBef>
                          <a:spcPts val="0"/>
                        </a:spcBef>
                        <a:spcAft>
                          <a:spcPts val="0"/>
                        </a:spcAft>
                      </a:pPr>
                      <a:r>
                        <a:rPr lang="en-US" sz="400">
                          <a:effectLst/>
                        </a:rPr>
                        <a:t> </a:t>
                      </a:r>
                    </a:p>
                    <a:p>
                      <a:pPr marL="0" marR="0">
                        <a:lnSpc>
                          <a:spcPct val="107000"/>
                        </a:lnSpc>
                        <a:spcBef>
                          <a:spcPts val="0"/>
                        </a:spcBef>
                        <a:spcAft>
                          <a:spcPts val="0"/>
                        </a:spcAft>
                      </a:pPr>
                      <a:r>
                        <a:rPr lang="en-US" sz="400">
                          <a:effectLst/>
                        </a:rPr>
                        <a:t>Covered individual is a co-author on a publication in an S&amp;E journal with a person on the U.S. BIS Denied Persons List</a:t>
                      </a:r>
                    </a:p>
                    <a:p>
                      <a:pPr marL="0" marR="0">
                        <a:lnSpc>
                          <a:spcPct val="107000"/>
                        </a:lnSpc>
                        <a:spcBef>
                          <a:spcPts val="0"/>
                        </a:spcBef>
                        <a:spcAft>
                          <a:spcPts val="0"/>
                        </a:spcAft>
                      </a:pPr>
                      <a:r>
                        <a:rPr lang="en-US"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tc>
                <a:extLst>
                  <a:ext uri="{0D108BD9-81ED-4DB2-BD59-A6C34878D82A}">
                    <a16:rowId xmlns:a16="http://schemas.microsoft.com/office/drawing/2014/main" val="3341927708"/>
                  </a:ext>
                </a:extLst>
              </a:tr>
              <a:tr h="408631">
                <a:tc vMerge="1">
                  <a:txBody>
                    <a:bodyPr/>
                    <a:lstStyle/>
                    <a:p>
                      <a:endParaRPr lang="en-US"/>
                    </a:p>
                  </a:txBody>
                  <a:tcPr/>
                </a:tc>
                <a:tc>
                  <a:txBody>
                    <a:bodyPr/>
                    <a:lstStyle/>
                    <a:p>
                      <a:pPr marL="0" marR="0">
                        <a:lnSpc>
                          <a:spcPct val="107000"/>
                        </a:lnSpc>
                        <a:spcBef>
                          <a:spcPts val="0"/>
                        </a:spcBef>
                        <a:spcAft>
                          <a:spcPts val="0"/>
                        </a:spcAft>
                      </a:pPr>
                      <a:r>
                        <a:rPr lang="en-US" sz="400">
                          <a:effectLst/>
                        </a:rPr>
                        <a:t> </a:t>
                      </a:r>
                    </a:p>
                    <a:p>
                      <a:pPr marL="0" marR="0">
                        <a:lnSpc>
                          <a:spcPct val="107000"/>
                        </a:lnSpc>
                        <a:spcBef>
                          <a:spcPts val="0"/>
                        </a:spcBef>
                        <a:spcAft>
                          <a:spcPts val="0"/>
                        </a:spcAft>
                      </a:pPr>
                      <a:r>
                        <a:rPr lang="en-US" sz="400">
                          <a:effectLst/>
                        </a:rPr>
                        <a:t>For the period prior to 10 Oct 2019:</a:t>
                      </a:r>
                    </a:p>
                    <a:p>
                      <a:pPr marL="0" marR="0">
                        <a:lnSpc>
                          <a:spcPct val="107000"/>
                        </a:lnSpc>
                        <a:spcBef>
                          <a:spcPts val="0"/>
                        </a:spcBef>
                        <a:spcAft>
                          <a:spcPts val="0"/>
                        </a:spcAft>
                      </a:pPr>
                      <a:r>
                        <a:rPr lang="en-US" sz="400">
                          <a:effectLst/>
                        </a:rPr>
                        <a:t> </a:t>
                      </a:r>
                    </a:p>
                    <a:p>
                      <a:pPr marL="0" marR="0">
                        <a:lnSpc>
                          <a:spcPct val="107000"/>
                        </a:lnSpc>
                        <a:spcBef>
                          <a:spcPts val="0"/>
                        </a:spcBef>
                        <a:spcAft>
                          <a:spcPts val="0"/>
                        </a:spcAft>
                      </a:pPr>
                      <a:r>
                        <a:rPr lang="en-US" sz="400">
                          <a:effectLst/>
                        </a:rPr>
                        <a:t>Indicator(s) of participation in an FTRP meeting any of the criteria in Sec. 10638(4)(A)(i)-(ix) of the CHIPS and Science Act of 2022.</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tc>
                <a:tc>
                  <a:txBody>
                    <a:bodyPr/>
                    <a:lstStyle/>
                    <a:p>
                      <a:pPr marL="0" marR="0">
                        <a:lnSpc>
                          <a:spcPct val="107000"/>
                        </a:lnSpc>
                        <a:spcBef>
                          <a:spcPts val="0"/>
                        </a:spcBef>
                        <a:spcAft>
                          <a:spcPts val="0"/>
                        </a:spcAft>
                      </a:pPr>
                      <a:r>
                        <a:rPr lang="en-US" sz="400">
                          <a:effectLst/>
                        </a:rPr>
                        <a:t>For the period prior to 10 Oct 2019: </a:t>
                      </a:r>
                    </a:p>
                    <a:p>
                      <a:pPr marL="0" marR="0">
                        <a:lnSpc>
                          <a:spcPct val="107000"/>
                        </a:lnSpc>
                        <a:spcBef>
                          <a:spcPts val="0"/>
                        </a:spcBef>
                        <a:spcAft>
                          <a:spcPts val="0"/>
                        </a:spcAft>
                      </a:pPr>
                      <a:r>
                        <a:rPr lang="en-US" sz="400">
                          <a:effectLst/>
                        </a:rPr>
                        <a:t> </a:t>
                      </a:r>
                    </a:p>
                    <a:p>
                      <a:pPr marL="0" marR="0">
                        <a:lnSpc>
                          <a:spcPct val="107000"/>
                        </a:lnSpc>
                        <a:spcBef>
                          <a:spcPts val="0"/>
                        </a:spcBef>
                        <a:spcAft>
                          <a:spcPts val="0"/>
                        </a:spcAft>
                      </a:pPr>
                      <a:r>
                        <a:rPr lang="en-US" sz="400">
                          <a:effectLst/>
                        </a:rPr>
                        <a:t>Indicator(s) that the covered individual received limited or partial funding from an FCOC or an FCOC-connected entity.</a:t>
                      </a:r>
                    </a:p>
                    <a:p>
                      <a:pPr marL="0" marR="0">
                        <a:lnSpc>
                          <a:spcPct val="107000"/>
                        </a:lnSpc>
                        <a:spcBef>
                          <a:spcPts val="0"/>
                        </a:spcBef>
                        <a:spcAft>
                          <a:spcPts val="0"/>
                        </a:spcAft>
                      </a:pPr>
                      <a:r>
                        <a:rPr lang="en-US"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tc>
                <a:tc vMerge="1">
                  <a:txBody>
                    <a:bodyPr/>
                    <a:lstStyle/>
                    <a:p>
                      <a:endParaRPr lang="en-US"/>
                    </a:p>
                  </a:txBody>
                  <a:tcPr/>
                </a:tc>
                <a:tc>
                  <a:txBody>
                    <a:bodyPr/>
                    <a:lstStyle/>
                    <a:p>
                      <a:pPr marL="0" marR="0">
                        <a:lnSpc>
                          <a:spcPct val="107000"/>
                        </a:lnSpc>
                        <a:spcBef>
                          <a:spcPts val="0"/>
                        </a:spcBef>
                        <a:spcAft>
                          <a:spcPts val="0"/>
                        </a:spcAft>
                      </a:pPr>
                      <a:r>
                        <a:rPr lang="en-US" sz="400">
                          <a:effectLst/>
                        </a:rPr>
                        <a:t>For the period prior to 10 Oct 2019: </a:t>
                      </a:r>
                    </a:p>
                    <a:p>
                      <a:pPr marL="0" marR="0">
                        <a:lnSpc>
                          <a:spcPct val="107000"/>
                        </a:lnSpc>
                        <a:spcBef>
                          <a:spcPts val="0"/>
                        </a:spcBef>
                        <a:spcAft>
                          <a:spcPts val="0"/>
                        </a:spcAft>
                      </a:pPr>
                      <a:r>
                        <a:rPr lang="en-US" sz="400">
                          <a:effectLst/>
                        </a:rPr>
                        <a:t> </a:t>
                      </a:r>
                    </a:p>
                    <a:p>
                      <a:pPr marL="0" marR="0">
                        <a:lnSpc>
                          <a:spcPct val="107000"/>
                        </a:lnSpc>
                        <a:spcBef>
                          <a:spcPts val="0"/>
                        </a:spcBef>
                        <a:spcAft>
                          <a:spcPts val="0"/>
                        </a:spcAft>
                      </a:pPr>
                      <a:r>
                        <a:rPr lang="en-US" sz="400">
                          <a:effectLst/>
                        </a:rPr>
                        <a:t> </a:t>
                      </a:r>
                    </a:p>
                    <a:p>
                      <a:pPr marL="0" marR="0">
                        <a:lnSpc>
                          <a:spcPct val="107000"/>
                        </a:lnSpc>
                        <a:spcBef>
                          <a:spcPts val="0"/>
                        </a:spcBef>
                        <a:spcAft>
                          <a:spcPts val="0"/>
                        </a:spcAft>
                      </a:pPr>
                      <a:r>
                        <a:rPr lang="en-US" sz="400">
                          <a:effectLst/>
                        </a:rPr>
                        <a:t>Indicator(s) of association with an entity on: the U.S. BIS Entity List, the Annex of EO 14032 or superseding EOs, or Sec. 1260H of the NDAA for FY 2021.</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tc>
                <a:extLst>
                  <a:ext uri="{0D108BD9-81ED-4DB2-BD59-A6C34878D82A}">
                    <a16:rowId xmlns:a16="http://schemas.microsoft.com/office/drawing/2014/main" val="2075110083"/>
                  </a:ext>
                </a:extLst>
              </a:tr>
              <a:tr h="467375">
                <a:tc>
                  <a:txBody>
                    <a:bodyPr/>
                    <a:lstStyle/>
                    <a:p>
                      <a:pPr marL="0" marR="0" algn="ctr">
                        <a:lnSpc>
                          <a:spcPct val="107000"/>
                        </a:lnSpc>
                        <a:spcBef>
                          <a:spcPts val="0"/>
                        </a:spcBef>
                        <a:spcAft>
                          <a:spcPts val="0"/>
                        </a:spcAft>
                      </a:pPr>
                      <a:r>
                        <a:rPr lang="en-US" sz="400">
                          <a:effectLst/>
                        </a:rPr>
                        <a:t> </a:t>
                      </a:r>
                    </a:p>
                    <a:p>
                      <a:pPr marL="0" marR="0" algn="ctr">
                        <a:lnSpc>
                          <a:spcPct val="107000"/>
                        </a:lnSpc>
                        <a:spcBef>
                          <a:spcPts val="0"/>
                        </a:spcBef>
                        <a:spcAft>
                          <a:spcPts val="0"/>
                        </a:spcAft>
                      </a:pPr>
                      <a:r>
                        <a:rPr lang="en-US" sz="400">
                          <a:effectLst/>
                        </a:rPr>
                        <a:t> </a:t>
                      </a:r>
                    </a:p>
                    <a:p>
                      <a:pPr marL="0" marR="0" algn="ctr">
                        <a:lnSpc>
                          <a:spcPct val="107000"/>
                        </a:lnSpc>
                        <a:spcBef>
                          <a:spcPts val="0"/>
                        </a:spcBef>
                        <a:spcAft>
                          <a:spcPts val="0"/>
                        </a:spcAft>
                      </a:pPr>
                      <a:r>
                        <a:rPr lang="en-US" sz="400">
                          <a:effectLst/>
                        </a:rPr>
                        <a:t>No mitigation needed</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tc>
                <a:tc>
                  <a:txBody>
                    <a:bodyPr/>
                    <a:lstStyle/>
                    <a:p>
                      <a:pPr marL="0" marR="0">
                        <a:lnSpc>
                          <a:spcPct val="107000"/>
                        </a:lnSpc>
                        <a:spcBef>
                          <a:spcPts val="0"/>
                        </a:spcBef>
                        <a:spcAft>
                          <a:spcPts val="0"/>
                        </a:spcAft>
                      </a:pPr>
                      <a:r>
                        <a:rPr lang="en-US" sz="400">
                          <a:effectLst/>
                        </a:rPr>
                        <a:t>No indicator(s) of participation in an MFTRP; or </a:t>
                      </a:r>
                    </a:p>
                    <a:p>
                      <a:pPr marL="0" marR="0">
                        <a:lnSpc>
                          <a:spcPct val="107000"/>
                        </a:lnSpc>
                        <a:spcBef>
                          <a:spcPts val="0"/>
                        </a:spcBef>
                        <a:spcAft>
                          <a:spcPts val="0"/>
                        </a:spcAft>
                      </a:pPr>
                      <a:r>
                        <a:rPr lang="en-US" sz="400">
                          <a:effectLst/>
                        </a:rPr>
                        <a:t> </a:t>
                      </a:r>
                    </a:p>
                    <a:p>
                      <a:pPr marL="0" marR="0">
                        <a:lnSpc>
                          <a:spcPct val="107000"/>
                        </a:lnSpc>
                        <a:spcBef>
                          <a:spcPts val="0"/>
                        </a:spcBef>
                        <a:spcAft>
                          <a:spcPts val="0"/>
                        </a:spcAft>
                      </a:pPr>
                      <a:r>
                        <a:rPr lang="en-US" sz="400">
                          <a:effectLst/>
                        </a:rPr>
                        <a:t>No indicator(s) of participation in an FTRP meeting any of the criteria in Sec. 10638(4)(A)(i)-(ix) of the CHIPS and Science Act of 2022.</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nchor="ctr"/>
                </a:tc>
                <a:tc>
                  <a:txBody>
                    <a:bodyPr/>
                    <a:lstStyle/>
                    <a:p>
                      <a:pPr marL="0" marR="0">
                        <a:lnSpc>
                          <a:spcPct val="107000"/>
                        </a:lnSpc>
                        <a:spcBef>
                          <a:spcPts val="0"/>
                        </a:spcBef>
                        <a:spcAft>
                          <a:spcPts val="0"/>
                        </a:spcAft>
                      </a:pPr>
                      <a:r>
                        <a:rPr lang="en-US" sz="400">
                          <a:effectLst/>
                        </a:rPr>
                        <a:t>No indicator(s) that the covered individual is receiving or has received funding from an FCOC or an FCOC-connected entity.</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nchor="ctr"/>
                </a:tc>
                <a:tc>
                  <a:txBody>
                    <a:bodyPr/>
                    <a:lstStyle/>
                    <a:p>
                      <a:pPr marL="0" marR="0">
                        <a:lnSpc>
                          <a:spcPct val="107000"/>
                        </a:lnSpc>
                        <a:spcBef>
                          <a:spcPts val="0"/>
                        </a:spcBef>
                        <a:spcAft>
                          <a:spcPts val="0"/>
                        </a:spcAft>
                      </a:pPr>
                      <a:r>
                        <a:rPr lang="en-US" sz="400" dirty="0">
                          <a:effectLst/>
                        </a:rPr>
                        <a:t>All patent application(s) or patent(s), resulting from research funded by the USG have been filed in the U.S. prior to filing in any other country. </a:t>
                      </a:r>
                      <a:endParaRPr lang="en-US" sz="400" dirty="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nchor="ctr"/>
                </a:tc>
                <a:tc>
                  <a:txBody>
                    <a:bodyPr/>
                    <a:lstStyle/>
                    <a:p>
                      <a:pPr marL="0" marR="0">
                        <a:lnSpc>
                          <a:spcPct val="107000"/>
                        </a:lnSpc>
                        <a:spcBef>
                          <a:spcPts val="0"/>
                        </a:spcBef>
                        <a:spcAft>
                          <a:spcPts val="0"/>
                        </a:spcAft>
                      </a:pPr>
                      <a:r>
                        <a:rPr lang="en-US" sz="400" dirty="0">
                          <a:effectLst/>
                        </a:rPr>
                        <a:t>No indicator(s) of any association or affiliation with an entity on: the U.S. BIS Entity List, the Annex of EO 14032 or superseding EOs, or Sec. 1260H of the NDAA for FY 2021, and no indicator(s) of publication in S&amp;E journals co-authored with an individual on the U.S. BIS Denied Persons List.</a:t>
                      </a:r>
                      <a:endParaRPr lang="en-US" sz="400" dirty="0">
                        <a:effectLst/>
                        <a:latin typeface="Calibri" panose="020F0502020204030204" pitchFamily="34" charset="0"/>
                        <a:ea typeface="Calibri" panose="020F0502020204030204" pitchFamily="34" charset="0"/>
                        <a:cs typeface="Times New Roman" panose="02020603050405020304" pitchFamily="18" charset="0"/>
                      </a:endParaRPr>
                    </a:p>
                  </a:txBody>
                  <a:tcPr marL="5357" marR="5357" marT="0" marB="0" anchor="ctr"/>
                </a:tc>
                <a:extLst>
                  <a:ext uri="{0D108BD9-81ED-4DB2-BD59-A6C34878D82A}">
                    <a16:rowId xmlns:a16="http://schemas.microsoft.com/office/drawing/2014/main" val="1994179803"/>
                  </a:ext>
                </a:extLst>
              </a:tr>
            </a:tbl>
          </a:graphicData>
        </a:graphic>
      </p:graphicFrame>
      <p:sp>
        <p:nvSpPr>
          <p:cNvPr id="9" name="TextBox 8">
            <a:extLst>
              <a:ext uri="{FF2B5EF4-FFF2-40B4-BE49-F238E27FC236}">
                <a16:creationId xmlns:a16="http://schemas.microsoft.com/office/drawing/2014/main" id="{9128FABE-24CA-4CB2-B654-C11A7F5841EA}"/>
              </a:ext>
            </a:extLst>
          </p:cNvPr>
          <p:cNvSpPr txBox="1"/>
          <p:nvPr/>
        </p:nvSpPr>
        <p:spPr>
          <a:xfrm>
            <a:off x="7389090" y="1384415"/>
            <a:ext cx="4137890" cy="523220"/>
          </a:xfrm>
          <a:prstGeom prst="rect">
            <a:avLst/>
          </a:prstGeom>
          <a:solidFill>
            <a:schemeClr val="bg2">
              <a:lumMod val="75000"/>
            </a:schemeClr>
          </a:solidFill>
        </p:spPr>
        <p:txBody>
          <a:bodyPr wrap="square">
            <a:spAutoFit/>
          </a:bodyPr>
          <a:lstStyle/>
          <a:p>
            <a:pPr algn="ctr"/>
            <a:r>
              <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Decision Matrix to Inform Fundamental Research Proposal Mitigation Decisions</a:t>
            </a:r>
            <a:endParaRPr lang="en-US" sz="1400" dirty="0">
              <a:solidFill>
                <a:schemeClr val="bg1"/>
              </a:solidFill>
              <a:latin typeface="Arial" panose="020B0604020202020204" pitchFamily="34" charset="0"/>
              <a:cs typeface="Arial" panose="020B0604020202020204" pitchFamily="34" charset="0"/>
            </a:endParaRPr>
          </a:p>
        </p:txBody>
      </p:sp>
      <p:sp>
        <p:nvSpPr>
          <p:cNvPr id="12" name="Text Placeholder 5">
            <a:extLst>
              <a:ext uri="{FF2B5EF4-FFF2-40B4-BE49-F238E27FC236}">
                <a16:creationId xmlns:a16="http://schemas.microsoft.com/office/drawing/2014/main" id="{DAC86F8D-6A48-4057-B3C2-9D76C92F91BE}"/>
              </a:ext>
            </a:extLst>
          </p:cNvPr>
          <p:cNvSpPr txBox="1">
            <a:spLocks/>
          </p:cNvSpPr>
          <p:nvPr/>
        </p:nvSpPr>
        <p:spPr>
          <a:xfrm>
            <a:off x="2086708" y="6492240"/>
            <a:ext cx="8018581" cy="36146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C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111C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rgbClr val="111C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UNCLASSIFIED/Distribution A</a:t>
            </a:r>
          </a:p>
        </p:txBody>
      </p:sp>
      <p:sp>
        <p:nvSpPr>
          <p:cNvPr id="8" name="Content Placeholder 7">
            <a:extLst>
              <a:ext uri="{FF2B5EF4-FFF2-40B4-BE49-F238E27FC236}">
                <a16:creationId xmlns:a16="http://schemas.microsoft.com/office/drawing/2014/main" id="{3FD3541C-462B-2E7B-213F-49DA309EF8D2}"/>
              </a:ext>
            </a:extLst>
          </p:cNvPr>
          <p:cNvSpPr>
            <a:spLocks noGrp="1"/>
          </p:cNvSpPr>
          <p:nvPr>
            <p:ph idx="1"/>
          </p:nvPr>
        </p:nvSpPr>
        <p:spPr>
          <a:xfrm>
            <a:off x="318746" y="1825625"/>
            <a:ext cx="7051872" cy="4351338"/>
          </a:xfrm>
        </p:spPr>
        <p:txBody>
          <a:bodyPr>
            <a:normAutofit/>
          </a:bodyPr>
          <a:lstStyle/>
          <a:p>
            <a:r>
              <a:rPr lang="en-US" sz="2000" dirty="0">
                <a:latin typeface=" Arial"/>
              </a:rPr>
              <a:t>USD(R&amp;E) released a policy on June 8, 2023 requiring that all fundamental research proposals selected for funding undergo a research security review to identify conflicts of interest arising from foreign influence.</a:t>
            </a:r>
          </a:p>
          <a:p>
            <a:r>
              <a:rPr lang="en-US" sz="2000" dirty="0">
                <a:latin typeface=" Arial"/>
              </a:rPr>
              <a:t>DoD developed a decision matrix to guide DoD Components in determining how to identify and assess risk of foreign influence in fundamental research projects at U.S. universities</a:t>
            </a:r>
          </a:p>
          <a:p>
            <a:r>
              <a:rPr lang="en-US" sz="2000" dirty="0">
                <a:latin typeface=" Arial"/>
              </a:rPr>
              <a:t>The review considers associations, affiliations, patent applications, funding sources, and participation in foreign talent plans</a:t>
            </a:r>
          </a:p>
          <a:p>
            <a:r>
              <a:rPr lang="en-US" sz="2000" dirty="0">
                <a:latin typeface=" Arial"/>
              </a:rPr>
              <a:t>The decision matrix is accompanied by a list of foreign </a:t>
            </a:r>
            <a:r>
              <a:rPr lang="en-US" sz="2000" dirty="0"/>
              <a:t>institutions </a:t>
            </a:r>
            <a:r>
              <a:rPr lang="en-US" sz="2000" dirty="0">
                <a:effectLst/>
                <a:ea typeface="Calibri" panose="020F0502020204030204" pitchFamily="34" charset="0"/>
              </a:rPr>
              <a:t>that have been confirmed as engaging in problematic activity</a:t>
            </a:r>
            <a:endParaRPr lang="en-US" sz="2400" dirty="0"/>
          </a:p>
          <a:p>
            <a:pPr marL="0" indent="0">
              <a:buNone/>
            </a:pPr>
            <a:endParaRPr lang="en-US" dirty="0"/>
          </a:p>
        </p:txBody>
      </p:sp>
    </p:spTree>
    <p:extLst>
      <p:ext uri="{BB962C8B-B14F-4D97-AF65-F5344CB8AC3E}">
        <p14:creationId xmlns:p14="http://schemas.microsoft.com/office/powerpoint/2010/main" val="476838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5DF160-2252-4507-9087-606C83CDB7D9}" type="slidenum">
              <a:rPr kumimoji="0" lang="en-US" sz="1000" b="0" i="0" u="none" strike="noStrike" kern="1200" cap="none" spc="0" normalizeH="0" baseline="0" noProof="0" smtClean="0">
                <a:ln>
                  <a:noFill/>
                </a:ln>
                <a:solidFill>
                  <a:srgbClr val="111C4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111C4E"/>
              </a:solidFill>
              <a:effectLst/>
              <a:uLnTx/>
              <a:uFillTx/>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r>
              <a:rPr lang="en-US" dirty="0"/>
              <a:t>This brief is focused solely on proposals for fundamental research conducted by academic institutions. This means:</a:t>
            </a:r>
          </a:p>
          <a:p>
            <a:pPr lvl="1">
              <a:buFont typeface="Wingdings" panose="05000000000000000000" pitchFamily="2" charset="2"/>
              <a:buChar char="q"/>
            </a:pPr>
            <a:r>
              <a:rPr lang="en-US" dirty="0"/>
              <a:t>Research that is largely free from restrictions such as publication reviews or restrictions on foreign nationals.</a:t>
            </a:r>
          </a:p>
          <a:p>
            <a:pPr lvl="1">
              <a:buFont typeface="Wingdings" panose="05000000000000000000" pitchFamily="2" charset="2"/>
              <a:buChar char="q"/>
            </a:pPr>
            <a:endParaRPr lang="en-US" dirty="0"/>
          </a:p>
          <a:p>
            <a:r>
              <a:rPr lang="en-US" dirty="0"/>
              <a:t>Fundamental research and open international collaborations are invaluable for scientific creativity that enables the DoD to maintain a competitive research advantage.</a:t>
            </a:r>
          </a:p>
          <a:p>
            <a:endParaRPr lang="en-US" dirty="0"/>
          </a:p>
          <a:p>
            <a:r>
              <a:rPr lang="en-US" dirty="0"/>
              <a:t>The Department is enacting risk-based security reviews of fundamental research projects to comply with National Security Presidential Memorandum - 33</a:t>
            </a:r>
          </a:p>
          <a:p>
            <a:pPr marL="0" indent="0">
              <a:buNone/>
            </a:pPr>
            <a:endParaRPr lang="en-US" dirty="0"/>
          </a:p>
        </p:txBody>
      </p:sp>
      <p:sp>
        <p:nvSpPr>
          <p:cNvPr id="5" name="Title 4"/>
          <p:cNvSpPr>
            <a:spLocks noGrp="1"/>
          </p:cNvSpPr>
          <p:nvPr>
            <p:ph type="title"/>
          </p:nvPr>
        </p:nvSpPr>
        <p:spPr/>
        <p:txBody>
          <a:bodyPr/>
          <a:lstStyle/>
          <a:p>
            <a:r>
              <a:rPr lang="en-US" dirty="0"/>
              <a:t>The Open Research Enterprise</a:t>
            </a:r>
          </a:p>
        </p:txBody>
      </p:sp>
      <p:sp>
        <p:nvSpPr>
          <p:cNvPr id="7" name="Text Placeholder 6"/>
          <p:cNvSpPr>
            <a:spLocks noGrp="1"/>
          </p:cNvSpPr>
          <p:nvPr>
            <p:ph type="body" sz="quarter" idx="14"/>
          </p:nvPr>
        </p:nvSpPr>
        <p:spPr/>
        <p:txBody>
          <a:bodyPr/>
          <a:lstStyle/>
          <a:p>
            <a:r>
              <a:rPr lang="en-US" dirty="0"/>
              <a:t>UNCLASSIFIED/Distribution A</a:t>
            </a:r>
          </a:p>
        </p:txBody>
      </p:sp>
      <p:sp>
        <p:nvSpPr>
          <p:cNvPr id="8" name="Text Placeholder 7"/>
          <p:cNvSpPr>
            <a:spLocks noGrp="1"/>
          </p:cNvSpPr>
          <p:nvPr>
            <p:ph type="body" sz="quarter" idx="13"/>
          </p:nvPr>
        </p:nvSpPr>
        <p:spPr/>
        <p:txBody>
          <a:bodyPr/>
          <a:lstStyle/>
          <a:p>
            <a:r>
              <a:rPr lang="en-US" dirty="0"/>
              <a:t>UNCLASSIFIED</a:t>
            </a:r>
          </a:p>
        </p:txBody>
      </p:sp>
    </p:spTree>
    <p:extLst>
      <p:ext uri="{BB962C8B-B14F-4D97-AF65-F5344CB8AC3E}">
        <p14:creationId xmlns:p14="http://schemas.microsoft.com/office/powerpoint/2010/main" val="4292259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5DF160-2252-4507-9087-606C83CDB7D9}" type="slidenum">
              <a:rPr lang="en-US" smtClean="0"/>
              <a:pPr/>
              <a:t>5</a:t>
            </a:fld>
            <a:endParaRPr lang="en-US" dirty="0"/>
          </a:p>
        </p:txBody>
      </p:sp>
      <p:sp>
        <p:nvSpPr>
          <p:cNvPr id="3" name="Content Placeholder 2"/>
          <p:cNvSpPr>
            <a:spLocks noGrp="1"/>
          </p:cNvSpPr>
          <p:nvPr>
            <p:ph idx="1"/>
          </p:nvPr>
        </p:nvSpPr>
        <p:spPr>
          <a:xfrm>
            <a:off x="589006" y="1577787"/>
            <a:ext cx="11013990" cy="5186907"/>
          </a:xfrm>
        </p:spPr>
        <p:txBody>
          <a:bodyPr>
            <a:normAutofit/>
          </a:bodyPr>
          <a:lstStyle/>
          <a:p>
            <a:pPr marL="0" indent="0">
              <a:buNone/>
            </a:pPr>
            <a:r>
              <a:rPr lang="en-US" dirty="0"/>
              <a:t>2021: National Security Presidential Memorandum – 33 (NSPM-33)</a:t>
            </a:r>
          </a:p>
          <a:p>
            <a:pPr lvl="1">
              <a:buFont typeface="Wingdings" panose="05000000000000000000" pitchFamily="2" charset="2"/>
              <a:buChar char="q"/>
            </a:pPr>
            <a:r>
              <a:rPr lang="en-US" dirty="0"/>
              <a:t>NSPM-33 is an interagency coordinated activity to address foreign influence at academic institutions </a:t>
            </a:r>
          </a:p>
          <a:p>
            <a:pPr lvl="1">
              <a:buFont typeface="Wingdings" panose="05000000000000000000" pitchFamily="2" charset="2"/>
              <a:buChar char="q"/>
            </a:pPr>
            <a:r>
              <a:rPr lang="en-US" dirty="0"/>
              <a:t>One directive is that heads of research funding agencies require disclosure of information related to potential </a:t>
            </a:r>
            <a:r>
              <a:rPr lang="en-US" b="1" dirty="0"/>
              <a:t>conflicts of interest &amp; commitment</a:t>
            </a:r>
            <a:r>
              <a:rPr lang="en-US" dirty="0"/>
              <a:t> from participants in Federally-funded R&amp;D</a:t>
            </a:r>
          </a:p>
          <a:p>
            <a:pPr lvl="1">
              <a:buFont typeface="Wingdings" panose="05000000000000000000" pitchFamily="2" charset="2"/>
              <a:buChar char="q"/>
            </a:pPr>
            <a:r>
              <a:rPr lang="en-US" dirty="0"/>
              <a:t>2022 National Science and Technology Council Implementation Guidance states: “Agencies should incorporate measures that are risk-based, in the sense that they provide meaningful contributions to addressing identified risks to research security and integrity and offer tangible benefit that justifies any accompanying cost or burden</a:t>
            </a:r>
            <a:r>
              <a:rPr lang="en-US" sz="2000" dirty="0"/>
              <a:t>”</a:t>
            </a:r>
          </a:p>
          <a:p>
            <a:pPr lvl="1">
              <a:buFont typeface="Wingdings" panose="05000000000000000000" pitchFamily="2" charset="2"/>
              <a:buChar char="q"/>
            </a:pPr>
            <a:endParaRPr lang="en-US" sz="1800" dirty="0"/>
          </a:p>
          <a:p>
            <a:pPr marL="457200" lvl="1" indent="0">
              <a:buNone/>
            </a:pPr>
            <a:endParaRPr lang="en-US" dirty="0"/>
          </a:p>
          <a:p>
            <a:endParaRPr lang="en-US" sz="2300" dirty="0"/>
          </a:p>
        </p:txBody>
      </p:sp>
      <p:sp>
        <p:nvSpPr>
          <p:cNvPr id="4" name="Text Placeholder 3"/>
          <p:cNvSpPr>
            <a:spLocks noGrp="1"/>
          </p:cNvSpPr>
          <p:nvPr>
            <p:ph type="body" sz="quarter" idx="13"/>
          </p:nvPr>
        </p:nvSpPr>
        <p:spPr/>
        <p:txBody>
          <a:bodyPr/>
          <a:lstStyle/>
          <a:p>
            <a:endParaRPr lang="en-US"/>
          </a:p>
        </p:txBody>
      </p:sp>
      <p:sp>
        <p:nvSpPr>
          <p:cNvPr id="5" name="Title 4"/>
          <p:cNvSpPr>
            <a:spLocks noGrp="1"/>
          </p:cNvSpPr>
          <p:nvPr>
            <p:ph type="title"/>
          </p:nvPr>
        </p:nvSpPr>
        <p:spPr/>
        <p:txBody>
          <a:bodyPr>
            <a:normAutofit/>
          </a:bodyPr>
          <a:lstStyle/>
          <a:p>
            <a:r>
              <a:rPr lang="en-US" dirty="0"/>
              <a:t>DoD’s policy stems from an interagency directive</a:t>
            </a:r>
          </a:p>
        </p:txBody>
      </p:sp>
      <p:sp>
        <p:nvSpPr>
          <p:cNvPr id="6" name="Text Placeholder 5"/>
          <p:cNvSpPr>
            <a:spLocks noGrp="1"/>
          </p:cNvSpPr>
          <p:nvPr>
            <p:ph type="body" sz="quarter" idx="14"/>
          </p:nvPr>
        </p:nvSpPr>
        <p:spPr/>
        <p:txBody>
          <a:bodyPr/>
          <a:lstStyle/>
          <a:p>
            <a:r>
              <a:rPr lang="en-US" dirty="0"/>
              <a:t>UNCLASSIFIED/Distribution A</a:t>
            </a:r>
          </a:p>
        </p:txBody>
      </p:sp>
    </p:spTree>
    <p:extLst>
      <p:ext uri="{BB962C8B-B14F-4D97-AF65-F5344CB8AC3E}">
        <p14:creationId xmlns:p14="http://schemas.microsoft.com/office/powerpoint/2010/main" val="1996140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5DF160-2252-4507-9087-606C83CDB7D9}" type="slidenum">
              <a:rPr lang="en-US" smtClean="0"/>
              <a:pPr/>
              <a:t>6</a:t>
            </a:fld>
            <a:endParaRPr lang="en-US" dirty="0"/>
          </a:p>
        </p:txBody>
      </p:sp>
      <p:sp>
        <p:nvSpPr>
          <p:cNvPr id="3" name="Content Placeholder 2"/>
          <p:cNvSpPr>
            <a:spLocks noGrp="1"/>
          </p:cNvSpPr>
          <p:nvPr>
            <p:ph idx="1"/>
          </p:nvPr>
        </p:nvSpPr>
        <p:spPr>
          <a:xfrm>
            <a:off x="589006" y="1577787"/>
            <a:ext cx="6492018" cy="4703483"/>
          </a:xfrm>
        </p:spPr>
        <p:txBody>
          <a:bodyPr/>
          <a:lstStyle/>
          <a:p>
            <a:r>
              <a:rPr lang="en-US" sz="2400" dirty="0"/>
              <a:t>The Deputy Secretary of Defense signed a memorandum on 14 Dec 2022 on National Security Presidential Memorandum – 33 Implementation</a:t>
            </a:r>
          </a:p>
          <a:p>
            <a:endParaRPr lang="en-US" sz="2000" dirty="0"/>
          </a:p>
          <a:p>
            <a:r>
              <a:rPr lang="en-US" sz="2400" dirty="0"/>
              <a:t>The Office of the Under Secretary of Defense for Research and Engineering (OUSD(R&amp;E)) is directed to ensure a consistent implementation of NSPM-33 across the Department and to ensure the Department’s policies are aligned with the interagency and OSTP</a:t>
            </a:r>
          </a:p>
        </p:txBody>
      </p:sp>
      <p:sp>
        <p:nvSpPr>
          <p:cNvPr id="4" name="Text Placeholder 3"/>
          <p:cNvSpPr>
            <a:spLocks noGrp="1"/>
          </p:cNvSpPr>
          <p:nvPr>
            <p:ph type="body" sz="quarter" idx="13"/>
          </p:nvPr>
        </p:nvSpPr>
        <p:spPr/>
        <p:txBody>
          <a:bodyPr/>
          <a:lstStyle/>
          <a:p>
            <a:endParaRPr lang="en-US"/>
          </a:p>
        </p:txBody>
      </p:sp>
      <p:sp>
        <p:nvSpPr>
          <p:cNvPr id="5" name="Title 4"/>
          <p:cNvSpPr>
            <a:spLocks noGrp="1"/>
          </p:cNvSpPr>
          <p:nvPr>
            <p:ph type="title"/>
          </p:nvPr>
        </p:nvSpPr>
        <p:spPr/>
        <p:txBody>
          <a:bodyPr/>
          <a:lstStyle/>
          <a:p>
            <a:r>
              <a:rPr lang="en-US" dirty="0"/>
              <a:t>Current status on Department-Wide Risk Based Review Procedures</a:t>
            </a:r>
          </a:p>
        </p:txBody>
      </p:sp>
      <p:sp>
        <p:nvSpPr>
          <p:cNvPr id="6" name="Text Placeholder 5"/>
          <p:cNvSpPr>
            <a:spLocks noGrp="1"/>
          </p:cNvSpPr>
          <p:nvPr>
            <p:ph type="body" sz="quarter" idx="14"/>
          </p:nvPr>
        </p:nvSpPr>
        <p:spPr/>
        <p:txBody>
          <a:bodyPr/>
          <a:lstStyle/>
          <a:p>
            <a:r>
              <a:rPr lang="en-US" dirty="0"/>
              <a:t>UNCLASSIFIED/Distribution A</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1472" y="1471289"/>
            <a:ext cx="3798561" cy="4915784"/>
          </a:xfrm>
          <a:prstGeom prst="rect">
            <a:avLst/>
          </a:prstGeom>
        </p:spPr>
      </p:pic>
    </p:spTree>
    <p:extLst>
      <p:ext uri="{BB962C8B-B14F-4D97-AF65-F5344CB8AC3E}">
        <p14:creationId xmlns:p14="http://schemas.microsoft.com/office/powerpoint/2010/main" val="2802352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C2B431-DC62-1DBD-1CF8-B9DB62D6E49D}"/>
              </a:ext>
            </a:extLst>
          </p:cNvPr>
          <p:cNvSpPr>
            <a:spLocks noGrp="1"/>
          </p:cNvSpPr>
          <p:nvPr>
            <p:ph type="sldNum" sz="quarter" idx="12"/>
          </p:nvPr>
        </p:nvSpPr>
        <p:spPr/>
        <p:txBody>
          <a:bodyPr/>
          <a:lstStyle/>
          <a:p>
            <a:fld id="{A95DF160-2252-4507-9087-606C83CDB7D9}" type="slidenum">
              <a:rPr lang="en-US" smtClean="0"/>
              <a:pPr/>
              <a:t>7</a:t>
            </a:fld>
            <a:endParaRPr lang="en-US" dirty="0"/>
          </a:p>
        </p:txBody>
      </p:sp>
      <p:sp>
        <p:nvSpPr>
          <p:cNvPr id="3" name="Content Placeholder 2">
            <a:extLst>
              <a:ext uri="{FF2B5EF4-FFF2-40B4-BE49-F238E27FC236}">
                <a16:creationId xmlns:a16="http://schemas.microsoft.com/office/drawing/2014/main" id="{972CAF58-3D03-A1DB-45C8-A6ABC5F492AD}"/>
              </a:ext>
            </a:extLst>
          </p:cNvPr>
          <p:cNvSpPr>
            <a:spLocks noGrp="1"/>
          </p:cNvSpPr>
          <p:nvPr>
            <p:ph idx="1"/>
          </p:nvPr>
        </p:nvSpPr>
        <p:spPr>
          <a:xfrm>
            <a:off x="143696" y="1444206"/>
            <a:ext cx="6402754" cy="5410136"/>
          </a:xfrm>
        </p:spPr>
        <p:txBody>
          <a:bodyPr>
            <a:normAutofit fontScale="92500" lnSpcReduction="20000"/>
          </a:bodyPr>
          <a:lstStyle/>
          <a:p>
            <a:r>
              <a:rPr lang="en-US" sz="1800" dirty="0">
                <a:latin typeface=" Arial"/>
              </a:rPr>
              <a:t>The Countering Unwanted Foreign Influence in Department-Funded Research Institutions of Higher Education policy and enclosures was publicly released June 30, 2023</a:t>
            </a:r>
          </a:p>
          <a:p>
            <a:r>
              <a:rPr lang="en-US" sz="1800" b="1" dirty="0">
                <a:latin typeface=" Arial"/>
              </a:rPr>
              <a:t>Policy for risk-based security reviews of fundamental research</a:t>
            </a:r>
          </a:p>
          <a:p>
            <a:pPr lvl="1"/>
            <a:r>
              <a:rPr lang="en-US" sz="1800" dirty="0">
                <a:latin typeface=" Arial"/>
              </a:rPr>
              <a:t>Intent is to ensure consistent application of risk-based security reviews for fundamental research project proposals across the DoD</a:t>
            </a:r>
          </a:p>
          <a:p>
            <a:r>
              <a:rPr lang="en-US" sz="1800" b="1" dirty="0">
                <a:latin typeface=" Arial"/>
              </a:rPr>
              <a:t>DoD Component Decision Matrix to Inform Fundamental Research Proposal Mitigation Decisions</a:t>
            </a:r>
          </a:p>
          <a:p>
            <a:pPr lvl="1"/>
            <a:r>
              <a:rPr lang="en-US" sz="1800" dirty="0">
                <a:latin typeface=" Arial"/>
              </a:rPr>
              <a:t>A guide to assist program mangers and DoD components in reviewing fundamental research proposals for potential conflicts of interest and conflicts of commitment.</a:t>
            </a:r>
          </a:p>
          <a:p>
            <a:r>
              <a:rPr lang="en-US" sz="1800" b="1" dirty="0">
                <a:latin typeface=" Arial"/>
              </a:rPr>
              <a:t>FY22 Lists Published in Response to Section 1286 of NDAA 2019</a:t>
            </a:r>
          </a:p>
          <a:p>
            <a:pPr lvl="1"/>
            <a:r>
              <a:rPr lang="en-US" sz="1800" dirty="0">
                <a:latin typeface=" Arial"/>
              </a:rPr>
              <a:t>The 1286 List includes foreign institutions that have been confirmed as engaging in problematic activity as described in Section 1286(c)(8)(A) of the NDAA for FY 2019, as amended. It also identifies the foreign talent programs that have been confirmed as posing a threat to the national security interests of the United States as described in Section 1286(c)(9)(A) of the NDAA for FY 2019, as amended. Per the Decision Matrix, certain engagements with these institutions will require mitigation before a proposal can be funded.</a:t>
            </a:r>
          </a:p>
        </p:txBody>
      </p:sp>
      <p:sp>
        <p:nvSpPr>
          <p:cNvPr id="4" name="Text Placeholder 3">
            <a:extLst>
              <a:ext uri="{FF2B5EF4-FFF2-40B4-BE49-F238E27FC236}">
                <a16:creationId xmlns:a16="http://schemas.microsoft.com/office/drawing/2014/main" id="{A0FB1E6C-85A5-2DB1-68B8-B50C837BC0D0}"/>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id="{77A78261-1ABC-A1FF-521D-D9954A53AA1E}"/>
              </a:ext>
            </a:extLst>
          </p:cNvPr>
          <p:cNvSpPr>
            <a:spLocks noGrp="1"/>
          </p:cNvSpPr>
          <p:nvPr>
            <p:ph type="title"/>
          </p:nvPr>
        </p:nvSpPr>
        <p:spPr/>
        <p:txBody>
          <a:bodyPr>
            <a:normAutofit fontScale="90000"/>
          </a:bodyPr>
          <a:lstStyle/>
          <a:p>
            <a:r>
              <a:rPr lang="en-US" dirty="0"/>
              <a:t>Policy for Risk-Based Security Reviews of Fundamental Research Policy</a:t>
            </a:r>
          </a:p>
        </p:txBody>
      </p:sp>
      <p:sp>
        <p:nvSpPr>
          <p:cNvPr id="6" name="Text Placeholder 5">
            <a:extLst>
              <a:ext uri="{FF2B5EF4-FFF2-40B4-BE49-F238E27FC236}">
                <a16:creationId xmlns:a16="http://schemas.microsoft.com/office/drawing/2014/main" id="{C043ED47-0C2F-8609-3BCE-9F69713757C3}"/>
              </a:ext>
            </a:extLst>
          </p:cNvPr>
          <p:cNvSpPr>
            <a:spLocks noGrp="1"/>
          </p:cNvSpPr>
          <p:nvPr>
            <p:ph type="body" sz="quarter" idx="14"/>
          </p:nvPr>
        </p:nvSpPr>
        <p:spPr/>
        <p:txBody>
          <a:bodyPr/>
          <a:lstStyle/>
          <a:p>
            <a:r>
              <a:rPr lang="en-US" dirty="0"/>
              <a:t>UNCLASSIFIED/Distribution A</a:t>
            </a:r>
          </a:p>
        </p:txBody>
      </p:sp>
      <p:pic>
        <p:nvPicPr>
          <p:cNvPr id="7" name="Picture 6">
            <a:extLst>
              <a:ext uri="{FF2B5EF4-FFF2-40B4-BE49-F238E27FC236}">
                <a16:creationId xmlns:a16="http://schemas.microsoft.com/office/drawing/2014/main" id="{7C9C4652-F359-65A8-8426-A7F7E58251F4}"/>
              </a:ext>
            </a:extLst>
          </p:cNvPr>
          <p:cNvPicPr>
            <a:picLocks noChangeAspect="1"/>
          </p:cNvPicPr>
          <p:nvPr/>
        </p:nvPicPr>
        <p:blipFill>
          <a:blip r:embed="rId2"/>
          <a:stretch>
            <a:fillRect/>
          </a:stretch>
        </p:blipFill>
        <p:spPr>
          <a:xfrm>
            <a:off x="6698547" y="1444206"/>
            <a:ext cx="5493453" cy="3589707"/>
          </a:xfrm>
          <a:prstGeom prst="rect">
            <a:avLst/>
          </a:prstGeom>
        </p:spPr>
      </p:pic>
      <p:sp>
        <p:nvSpPr>
          <p:cNvPr id="11" name="TextBox 10">
            <a:extLst>
              <a:ext uri="{FF2B5EF4-FFF2-40B4-BE49-F238E27FC236}">
                <a16:creationId xmlns:a16="http://schemas.microsoft.com/office/drawing/2014/main" id="{C78826F2-1877-2D32-596C-BEEA1586D440}"/>
              </a:ext>
            </a:extLst>
          </p:cNvPr>
          <p:cNvSpPr txBox="1"/>
          <p:nvPr/>
        </p:nvSpPr>
        <p:spPr>
          <a:xfrm>
            <a:off x="7321299" y="5921464"/>
            <a:ext cx="4590853" cy="830997"/>
          </a:xfrm>
          <a:prstGeom prst="rect">
            <a:avLst/>
          </a:prstGeom>
          <a:noFill/>
        </p:spPr>
        <p:txBody>
          <a:bodyPr wrap="square">
            <a:spAutoFit/>
          </a:bodyPr>
          <a:lstStyle/>
          <a:p>
            <a:r>
              <a:rPr lang="en-US" sz="1200" dirty="0">
                <a:solidFill>
                  <a:schemeClr val="accent5"/>
                </a:solidFill>
                <a:latin typeface=" Arial"/>
              </a:rPr>
              <a:t>https://media.defense.gov/2023/Jun/29/2003251160/-1/-1/1/COUNTERING-UNWANTED-INFLUENCE-IN-DEPARTMENT-FUNDED-RESEARCH-AT-INSTITUTIONS-OF-HIGHER-EDUCATION.PDF</a:t>
            </a:r>
          </a:p>
        </p:txBody>
      </p:sp>
      <p:sp>
        <p:nvSpPr>
          <p:cNvPr id="13" name="TextBox 12">
            <a:extLst>
              <a:ext uri="{FF2B5EF4-FFF2-40B4-BE49-F238E27FC236}">
                <a16:creationId xmlns:a16="http://schemas.microsoft.com/office/drawing/2014/main" id="{7BB4B8E7-E472-0599-9D77-59748342CC24}"/>
              </a:ext>
            </a:extLst>
          </p:cNvPr>
          <p:cNvSpPr txBox="1"/>
          <p:nvPr/>
        </p:nvSpPr>
        <p:spPr>
          <a:xfrm>
            <a:off x="7321300" y="5154523"/>
            <a:ext cx="4590853" cy="646331"/>
          </a:xfrm>
          <a:prstGeom prst="rect">
            <a:avLst/>
          </a:prstGeom>
          <a:noFill/>
        </p:spPr>
        <p:txBody>
          <a:bodyPr wrap="square">
            <a:spAutoFit/>
          </a:bodyPr>
          <a:lstStyle/>
          <a:p>
            <a:r>
              <a:rPr lang="en-US" sz="1200" dirty="0">
                <a:solidFill>
                  <a:schemeClr val="accent5"/>
                </a:solidFill>
                <a:latin typeface=" Arial"/>
              </a:rPr>
              <a:t>https://www.defense.gov/News/Releases/Release/Article/3445601/department-of-defense-strengthening-efforts-to-counter-unwanted-foreign-influen/</a:t>
            </a:r>
          </a:p>
        </p:txBody>
      </p:sp>
    </p:spTree>
    <p:extLst>
      <p:ext uri="{BB962C8B-B14F-4D97-AF65-F5344CB8AC3E}">
        <p14:creationId xmlns:p14="http://schemas.microsoft.com/office/powerpoint/2010/main" val="3448511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582541-0E21-B776-3E24-B06C83129B61}"/>
              </a:ext>
            </a:extLst>
          </p:cNvPr>
          <p:cNvSpPr>
            <a:spLocks noGrp="1"/>
          </p:cNvSpPr>
          <p:nvPr>
            <p:ph type="sldNum" sz="quarter" idx="12"/>
          </p:nvPr>
        </p:nvSpPr>
        <p:spPr/>
        <p:txBody>
          <a:bodyPr/>
          <a:lstStyle/>
          <a:p>
            <a:fld id="{A95DF160-2252-4507-9087-606C83CDB7D9}" type="slidenum">
              <a:rPr lang="en-US" smtClean="0"/>
              <a:pPr/>
              <a:t>8</a:t>
            </a:fld>
            <a:endParaRPr lang="en-US" dirty="0"/>
          </a:p>
        </p:txBody>
      </p:sp>
      <p:sp>
        <p:nvSpPr>
          <p:cNvPr id="3" name="Content Placeholder 2">
            <a:extLst>
              <a:ext uri="{FF2B5EF4-FFF2-40B4-BE49-F238E27FC236}">
                <a16:creationId xmlns:a16="http://schemas.microsoft.com/office/drawing/2014/main" id="{B6838A22-5B16-A43B-A65A-0FE9C98D2914}"/>
              </a:ext>
            </a:extLst>
          </p:cNvPr>
          <p:cNvSpPr>
            <a:spLocks noGrp="1"/>
          </p:cNvSpPr>
          <p:nvPr>
            <p:ph idx="1"/>
          </p:nvPr>
        </p:nvSpPr>
        <p:spPr/>
        <p:txBody>
          <a:bodyPr>
            <a:normAutofit fontScale="85000" lnSpcReduction="20000"/>
          </a:bodyPr>
          <a:lstStyle/>
          <a:p>
            <a:r>
              <a:rPr lang="en-US" dirty="0"/>
              <a:t>The Department is committed to </a:t>
            </a:r>
            <a:r>
              <a:rPr lang="en-US" u="sng" dirty="0"/>
              <a:t>preserving open science</a:t>
            </a:r>
            <a:r>
              <a:rPr lang="en-US" dirty="0"/>
              <a:t>, international collaboration, and involvement of talented foreign students and researchers in DoD-funded fundamental research</a:t>
            </a:r>
          </a:p>
          <a:p>
            <a:r>
              <a:rPr lang="en-US" dirty="0"/>
              <a:t>The Department’s policy is to </a:t>
            </a:r>
            <a:r>
              <a:rPr lang="en-US" u="sng" dirty="0"/>
              <a:t>mitigate</a:t>
            </a:r>
            <a:r>
              <a:rPr lang="en-US" dirty="0"/>
              <a:t> potential conflicts of interest listed in the Decision Matrix to the maximum extent possible</a:t>
            </a:r>
          </a:p>
          <a:p>
            <a:r>
              <a:rPr lang="en-US" dirty="0"/>
              <a:t>Policy implementation will be </a:t>
            </a:r>
            <a:r>
              <a:rPr lang="en-US" u="sng" dirty="0"/>
              <a:t>transparent and consistent</a:t>
            </a:r>
            <a:r>
              <a:rPr lang="en-US" dirty="0"/>
              <a:t> across the Department</a:t>
            </a:r>
          </a:p>
          <a:p>
            <a:r>
              <a:rPr lang="en-US" dirty="0"/>
              <a:t>The Department </a:t>
            </a:r>
            <a:r>
              <a:rPr lang="en-US" u="sng" dirty="0"/>
              <a:t>will not discriminate </a:t>
            </a:r>
            <a:r>
              <a:rPr lang="en-US" dirty="0"/>
              <a:t>on the basis of race or national origin</a:t>
            </a:r>
          </a:p>
          <a:p>
            <a:r>
              <a:rPr lang="en-US" dirty="0"/>
              <a:t>The Department will not penalize researchers for activities believed acceptable prior to the USD(R&amp;E) Griffin Letter to Academia, dated 10 October 2019</a:t>
            </a:r>
          </a:p>
          <a:p>
            <a:r>
              <a:rPr lang="en-US" dirty="0"/>
              <a:t>The Department is interested in </a:t>
            </a:r>
            <a:r>
              <a:rPr lang="en-US" u="sng" dirty="0"/>
              <a:t>collecting feedback </a:t>
            </a:r>
            <a:r>
              <a:rPr lang="en-US" dirty="0"/>
              <a:t>from the academic community as it implements its policy. The decision matrix may be updated to incorporate changes in law and policy, account for lessons learned, and ensure consistency with other Federal agencies. </a:t>
            </a:r>
          </a:p>
          <a:p>
            <a:endParaRPr lang="en-US" dirty="0"/>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F0CD8DE6-DA92-6E9F-EC88-DDB16D5D0C2B}"/>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id="{6DBDC40C-41EB-891D-1F25-C1F50AAB4BC1}"/>
              </a:ext>
            </a:extLst>
          </p:cNvPr>
          <p:cNvSpPr>
            <a:spLocks noGrp="1"/>
          </p:cNvSpPr>
          <p:nvPr>
            <p:ph type="title"/>
          </p:nvPr>
        </p:nvSpPr>
        <p:spPr/>
        <p:txBody>
          <a:bodyPr/>
          <a:lstStyle/>
          <a:p>
            <a:r>
              <a:rPr lang="en-US" dirty="0"/>
              <a:t>Key Takeaways</a:t>
            </a:r>
          </a:p>
        </p:txBody>
      </p:sp>
      <p:sp>
        <p:nvSpPr>
          <p:cNvPr id="6" name="Text Placeholder 5">
            <a:extLst>
              <a:ext uri="{FF2B5EF4-FFF2-40B4-BE49-F238E27FC236}">
                <a16:creationId xmlns:a16="http://schemas.microsoft.com/office/drawing/2014/main" id="{10E0B949-8E58-7EB9-3092-1AEF5559D3D7}"/>
              </a:ext>
            </a:extLst>
          </p:cNvPr>
          <p:cNvSpPr>
            <a:spLocks noGrp="1"/>
          </p:cNvSpPr>
          <p:nvPr>
            <p:ph type="body" sz="quarter" idx="14"/>
          </p:nvPr>
        </p:nvSpPr>
        <p:spPr/>
        <p:txBody>
          <a:bodyPr/>
          <a:lstStyle/>
          <a:p>
            <a:r>
              <a:rPr lang="en-US" dirty="0"/>
              <a:t>UNCLASSIFIED/Distribution A</a:t>
            </a:r>
          </a:p>
        </p:txBody>
      </p:sp>
    </p:spTree>
    <p:extLst>
      <p:ext uri="{BB962C8B-B14F-4D97-AF65-F5344CB8AC3E}">
        <p14:creationId xmlns:p14="http://schemas.microsoft.com/office/powerpoint/2010/main" val="334762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5DF160-2252-4507-9087-606C83CDB7D9}" type="slidenum">
              <a:rPr lang="en-US" smtClean="0"/>
              <a:pPr/>
              <a:t>9</a:t>
            </a:fld>
            <a:endParaRPr lang="en-US" dirty="0"/>
          </a:p>
        </p:txBody>
      </p:sp>
      <p:sp>
        <p:nvSpPr>
          <p:cNvPr id="3" name="Content Placeholder 2"/>
          <p:cNvSpPr>
            <a:spLocks noGrp="1"/>
          </p:cNvSpPr>
          <p:nvPr>
            <p:ph idx="1"/>
          </p:nvPr>
        </p:nvSpPr>
        <p:spPr>
          <a:xfrm>
            <a:off x="589006" y="1511798"/>
            <a:ext cx="11013990" cy="4703483"/>
          </a:xfrm>
        </p:spPr>
        <p:txBody>
          <a:bodyPr>
            <a:normAutofit fontScale="25000" lnSpcReduction="20000"/>
          </a:bodyPr>
          <a:lstStyle/>
          <a:p>
            <a:pPr marL="0" indent="0">
              <a:buNone/>
            </a:pPr>
            <a:r>
              <a:rPr lang="en-US" sz="8000" b="1" dirty="0"/>
              <a:t>Every fundamental research proposal selected for award based on technical merit will undergo a risk-based review</a:t>
            </a:r>
          </a:p>
          <a:p>
            <a:pPr marL="0" indent="0">
              <a:buNone/>
            </a:pPr>
            <a:r>
              <a:rPr lang="en-US" sz="8000" u="sng" dirty="0"/>
              <a:t>Component policies must: </a:t>
            </a:r>
          </a:p>
          <a:p>
            <a:r>
              <a:rPr lang="en-US" sz="8000" dirty="0"/>
              <a:t>Ensure a proposal is fundamental research</a:t>
            </a:r>
          </a:p>
          <a:p>
            <a:r>
              <a:rPr lang="en-US" sz="8000" dirty="0"/>
              <a:t>Use the Decision Matrix</a:t>
            </a:r>
          </a:p>
          <a:p>
            <a:r>
              <a:rPr lang="en-US" sz="8000" dirty="0"/>
              <a:t>Use the disclosures and Standard Form 424 submitted by the proposing institution for all covered individuals listed in fundamental research project proposals selected for award to identify potential research security risks and employ relevant publicly available information, at a minimum, to verify the information submitted in the disclosures and Standard Form 424</a:t>
            </a:r>
          </a:p>
          <a:p>
            <a:r>
              <a:rPr lang="en-US" sz="8000" dirty="0"/>
              <a:t>Conduct annual reviews of funded research projects using the Research Performance Progress Report</a:t>
            </a:r>
          </a:p>
          <a:p>
            <a:r>
              <a:rPr lang="en-US" sz="8000" dirty="0"/>
              <a:t>Not discourage international research collaboration</a:t>
            </a:r>
          </a:p>
          <a:p>
            <a:r>
              <a:rPr lang="en-US" sz="8000" dirty="0"/>
              <a:t>Not impact time to award if no mitigation is necessary. </a:t>
            </a:r>
          </a:p>
          <a:p>
            <a:pPr lvl="1"/>
            <a:r>
              <a:rPr lang="en-US" sz="8000" dirty="0"/>
              <a:t>Working with the institution to mitigate conflicts of interest may result in additional time to award</a:t>
            </a:r>
          </a:p>
          <a:p>
            <a:r>
              <a:rPr lang="en-US" sz="8000" dirty="0"/>
              <a:t>Define the level of research security risk mitigation determination that is appropriate for the components to follow their customary process to recommend and make funding decisions and when a decision by component leadership (or designee) is required</a:t>
            </a:r>
          </a:p>
          <a:p>
            <a:endParaRPr lang="en-US" dirty="0"/>
          </a:p>
        </p:txBody>
      </p:sp>
      <p:sp>
        <p:nvSpPr>
          <p:cNvPr id="4" name="Text Placeholder 3"/>
          <p:cNvSpPr>
            <a:spLocks noGrp="1"/>
          </p:cNvSpPr>
          <p:nvPr>
            <p:ph type="body" sz="quarter" idx="13"/>
          </p:nvPr>
        </p:nvSpPr>
        <p:spPr/>
        <p:txBody>
          <a:bodyPr/>
          <a:lstStyle/>
          <a:p>
            <a:endParaRPr lang="en-US"/>
          </a:p>
        </p:txBody>
      </p:sp>
      <p:sp>
        <p:nvSpPr>
          <p:cNvPr id="5" name="Title 4"/>
          <p:cNvSpPr>
            <a:spLocks noGrp="1"/>
          </p:cNvSpPr>
          <p:nvPr>
            <p:ph type="title"/>
          </p:nvPr>
        </p:nvSpPr>
        <p:spPr/>
        <p:txBody>
          <a:bodyPr/>
          <a:lstStyle/>
          <a:p>
            <a:r>
              <a:rPr lang="en-US" dirty="0"/>
              <a:t>DoD component risk-based security review</a:t>
            </a:r>
          </a:p>
        </p:txBody>
      </p:sp>
      <p:sp>
        <p:nvSpPr>
          <p:cNvPr id="6" name="Text Placeholder 5"/>
          <p:cNvSpPr>
            <a:spLocks noGrp="1"/>
          </p:cNvSpPr>
          <p:nvPr>
            <p:ph type="body" sz="quarter" idx="14"/>
          </p:nvPr>
        </p:nvSpPr>
        <p:spPr/>
        <p:txBody>
          <a:bodyPr/>
          <a:lstStyle/>
          <a:p>
            <a:r>
              <a:rPr lang="en-US" dirty="0"/>
              <a:t>UNCLASSIFIED/Distribution A</a:t>
            </a:r>
          </a:p>
        </p:txBody>
      </p:sp>
    </p:spTree>
    <p:extLst>
      <p:ext uri="{BB962C8B-B14F-4D97-AF65-F5344CB8AC3E}">
        <p14:creationId xmlns:p14="http://schemas.microsoft.com/office/powerpoint/2010/main" val="108642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SDR&amp;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1225</TotalTime>
  <Words>4476</Words>
  <Application>Microsoft Office PowerPoint</Application>
  <PresentationFormat>Widescreen</PresentationFormat>
  <Paragraphs>371</Paragraphs>
  <Slides>31</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 Arial</vt:lpstr>
      <vt:lpstr>Arial</vt:lpstr>
      <vt:lpstr>Arial Narrow</vt:lpstr>
      <vt:lpstr>Calibri</vt:lpstr>
      <vt:lpstr>Calibri Light</vt:lpstr>
      <vt:lpstr>Franklin Gothic Medium</vt:lpstr>
      <vt:lpstr>Franklin Gothic Medium Cond</vt:lpstr>
      <vt:lpstr>Wingdings</vt:lpstr>
      <vt:lpstr>Office Theme</vt:lpstr>
      <vt:lpstr>USDR&amp;E</vt:lpstr>
      <vt:lpstr>PowerPoint Presentation</vt:lpstr>
      <vt:lpstr>Outline</vt:lpstr>
      <vt:lpstr>Securing DoD Dominance in Science and Technology Requires Investment in Open Science</vt:lpstr>
      <vt:lpstr>The Open Research Enterprise</vt:lpstr>
      <vt:lpstr>DoD’s policy stems from an interagency directive</vt:lpstr>
      <vt:lpstr>Current status on Department-Wide Risk Based Review Procedures</vt:lpstr>
      <vt:lpstr>Policy for Risk-Based Security Reviews of Fundamental Research Policy</vt:lpstr>
      <vt:lpstr>Key Takeaways</vt:lpstr>
      <vt:lpstr>DoD component risk-based security review</vt:lpstr>
      <vt:lpstr>Mitigating potential risks</vt:lpstr>
      <vt:lpstr>Denials</vt:lpstr>
      <vt:lpstr>OUSD(R&amp;E) Oversight</vt:lpstr>
      <vt:lpstr>PowerPoint Presentation</vt:lpstr>
      <vt:lpstr>Decision matrix considers four factors to determine whether mitigation measures are needed</vt:lpstr>
      <vt:lpstr>Prohibited factors – prohibited by law</vt:lpstr>
      <vt:lpstr>No mitigation needed</vt:lpstr>
      <vt:lpstr>Mitigation measures suggested</vt:lpstr>
      <vt:lpstr>Mitigation measures recommended</vt:lpstr>
      <vt:lpstr>Mitigation measures required, factors discouraged by DoD policy, rejection of proposal if no mitigation possible</vt:lpstr>
      <vt:lpstr>PowerPoint Presentation</vt:lpstr>
      <vt:lpstr>FY22 Lists Published in Response to Section 1286 of Public Law 115-232, as amended</vt:lpstr>
      <vt:lpstr>Table 1: List of Institutions of the People’s Republic of China, Russian Federation, and other Countries with Specific Characteristics - Page 1 of 2</vt:lpstr>
      <vt:lpstr>Table 1: List of Institutions of the People’s Republic of China, Russian Federation, and other Countries with Specific Characteristics - Page 2 of 2</vt:lpstr>
      <vt:lpstr>Table 2: Foreign Talent Programs that Pose a Threat to National Security Interests of the United States</vt:lpstr>
      <vt:lpstr>Contact Us</vt:lpstr>
      <vt:lpstr>PowerPoint Presentation</vt:lpstr>
      <vt:lpstr>Legislative Direction: Section 1286</vt:lpstr>
      <vt:lpstr>Legislative Direction: CHIPS and Science Act of 2022</vt:lpstr>
      <vt:lpstr>Legislative Direction: Section 223</vt:lpstr>
      <vt:lpstr>Legislative Direction: Section 1746-Securing American Science and Technology</vt:lpstr>
      <vt:lpstr>Research Security Review</vt:lpstr>
    </vt:vector>
  </TitlesOfParts>
  <Company>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Wolfson, Benjamin  R CTR OSD OUSD RE</dc:creator>
  <cp:lastModifiedBy>Hunt, Karen</cp:lastModifiedBy>
  <cp:revision>55</cp:revision>
  <dcterms:created xsi:type="dcterms:W3CDTF">2023-01-20T15:34:43Z</dcterms:created>
  <dcterms:modified xsi:type="dcterms:W3CDTF">2023-09-25T23:22:15Z</dcterms:modified>
</cp:coreProperties>
</file>