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9" r:id="rId2"/>
  </p:sldMasterIdLst>
  <p:notesMasterIdLst>
    <p:notesMasterId r:id="rId39"/>
  </p:notesMasterIdLst>
  <p:handoutMasterIdLst>
    <p:handoutMasterId r:id="rId40"/>
  </p:handoutMasterIdLst>
  <p:sldIdLst>
    <p:sldId id="268" r:id="rId3"/>
    <p:sldId id="266" r:id="rId4"/>
    <p:sldId id="286" r:id="rId5"/>
    <p:sldId id="273" r:id="rId6"/>
    <p:sldId id="279" r:id="rId7"/>
    <p:sldId id="280" r:id="rId8"/>
    <p:sldId id="281" r:id="rId9"/>
    <p:sldId id="308" r:id="rId10"/>
    <p:sldId id="296" r:id="rId11"/>
    <p:sldId id="297" r:id="rId12"/>
    <p:sldId id="298" r:id="rId13"/>
    <p:sldId id="299" r:id="rId14"/>
    <p:sldId id="285" r:id="rId15"/>
    <p:sldId id="284" r:id="rId16"/>
    <p:sldId id="300" r:id="rId17"/>
    <p:sldId id="288" r:id="rId18"/>
    <p:sldId id="301" r:id="rId19"/>
    <p:sldId id="302" r:id="rId20"/>
    <p:sldId id="303" r:id="rId21"/>
    <p:sldId id="270" r:id="rId22"/>
    <p:sldId id="290" r:id="rId23"/>
    <p:sldId id="307" r:id="rId24"/>
    <p:sldId id="287" r:id="rId25"/>
    <p:sldId id="306" r:id="rId26"/>
    <p:sldId id="282" r:id="rId27"/>
    <p:sldId id="283" r:id="rId28"/>
    <p:sldId id="305" r:id="rId29"/>
    <p:sldId id="278" r:id="rId30"/>
    <p:sldId id="310" r:id="rId31"/>
    <p:sldId id="304" r:id="rId32"/>
    <p:sldId id="293" r:id="rId33"/>
    <p:sldId id="292" r:id="rId34"/>
    <p:sldId id="309" r:id="rId35"/>
    <p:sldId id="289" r:id="rId36"/>
    <p:sldId id="277" r:id="rId37"/>
    <p:sldId id="27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001" autoAdjust="0"/>
    <p:restoredTop sz="93792" autoAdjust="0"/>
  </p:normalViewPr>
  <p:slideViewPr>
    <p:cSldViewPr snapToGrid="0" showGuides="1">
      <p:cViewPr varScale="1">
        <p:scale>
          <a:sx n="63" d="100"/>
          <a:sy n="63" d="100"/>
        </p:scale>
        <p:origin x="1192" y="64"/>
      </p:cViewPr>
      <p:guideLst>
        <p:guide orient="horz" pos="2160"/>
        <p:guide pos="3841"/>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7" d="100"/>
          <a:sy n="57" d="100"/>
        </p:scale>
        <p:origin x="2357"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diagrams/_rels/data3.xml.rels><?xml version="1.0" encoding="UTF-8" standalone="yes"?>
<Relationships xmlns="http://schemas.openxmlformats.org/package/2006/relationships"><Relationship Id="rId8" Type="http://schemas.openxmlformats.org/officeDocument/2006/relationships/hyperlink" Target="https://research.wsu.edu/dms-funding-agency-requirements/" TargetMode="External"/><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hyperlink" Target="https://libguides.libraries.wsu.edu/rdmlibguide/dmp" TargetMode="External"/><Relationship Id="rId21" Type="http://schemas.openxmlformats.org/officeDocument/2006/relationships/image" Target="../media/image40.png"/><Relationship Id="rId7" Type="http://schemas.openxmlformats.org/officeDocument/2006/relationships/hyperlink" Target="https://assistant.portagenetwork.ca/" TargetMode="External"/><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hyperlink" Target="https://sharing.nih.gov/about/learning" TargetMode="Externa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hyperlink" Target="https://research.wsu.edu/dms/" TargetMode="External"/><Relationship Id="rId6" Type="http://schemas.openxmlformats.org/officeDocument/2006/relationships/hyperlink" Target="https://dmptool.org/" TargetMode="External"/><Relationship Id="rId11" Type="http://schemas.openxmlformats.org/officeDocument/2006/relationships/image" Target="../media/image30.png"/><Relationship Id="rId24" Type="http://schemas.openxmlformats.org/officeDocument/2006/relationships/image" Target="../media/image43.svg"/><Relationship Id="rId5" Type="http://schemas.openxmlformats.org/officeDocument/2006/relationships/hyperlink" Target="https://www.cogr.edu/nih-data-management-and-sharing" TargetMode="External"/><Relationship Id="rId15" Type="http://schemas.openxmlformats.org/officeDocument/2006/relationships/image" Target="../media/image34.png"/><Relationship Id="rId23" Type="http://schemas.openxmlformats.org/officeDocument/2006/relationships/image" Target="../media/image42.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hyperlink" Target="https://sharing.nih.gov/data-management-and-sharing-policy/about-data-management-and-sharing-policies/data-management-and-sharing-policy-overview" TargetMode="External"/><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18" Type="http://schemas.openxmlformats.org/officeDocument/2006/relationships/hyperlink" Target="https://dmptool.org/" TargetMode="External"/><Relationship Id="rId3" Type="http://schemas.openxmlformats.org/officeDocument/2006/relationships/hyperlink" Target="https://research.wsu.edu/dms/" TargetMode="External"/><Relationship Id="rId21" Type="http://schemas.openxmlformats.org/officeDocument/2006/relationships/hyperlink" Target="https://assistant.portagenetwork.ca/" TargetMode="External"/><Relationship Id="rId7" Type="http://schemas.openxmlformats.org/officeDocument/2006/relationships/image" Target="../media/image32.png"/><Relationship Id="rId12" Type="http://schemas.openxmlformats.org/officeDocument/2006/relationships/hyperlink" Target="https://sharing.nih.gov/data-management-and-sharing-policy/about-data-management-and-sharing-policies/data-management-and-sharing-policy-overview" TargetMode="External"/><Relationship Id="rId17" Type="http://schemas.openxmlformats.org/officeDocument/2006/relationships/image" Target="../media/image39.svg"/><Relationship Id="rId2" Type="http://schemas.openxmlformats.org/officeDocument/2006/relationships/image" Target="../media/image29.svg"/><Relationship Id="rId16" Type="http://schemas.openxmlformats.org/officeDocument/2006/relationships/image" Target="../media/image38.png"/><Relationship Id="rId20" Type="http://schemas.openxmlformats.org/officeDocument/2006/relationships/image" Target="../media/image41.svg"/><Relationship Id="rId1" Type="http://schemas.openxmlformats.org/officeDocument/2006/relationships/image" Target="../media/image28.png"/><Relationship Id="rId6" Type="http://schemas.openxmlformats.org/officeDocument/2006/relationships/hyperlink" Target="https://sharing.nih.gov/about/learning" TargetMode="External"/><Relationship Id="rId11" Type="http://schemas.openxmlformats.org/officeDocument/2006/relationships/image" Target="../media/image35.svg"/><Relationship Id="rId24" Type="http://schemas.openxmlformats.org/officeDocument/2006/relationships/hyperlink" Target="https://research.wsu.edu/dms-funding-agency-requirements/" TargetMode="External"/><Relationship Id="rId5" Type="http://schemas.openxmlformats.org/officeDocument/2006/relationships/image" Target="../media/image31.svg"/><Relationship Id="rId15" Type="http://schemas.openxmlformats.org/officeDocument/2006/relationships/hyperlink" Target="https://www.cogr.edu/nih-data-management-and-sharing" TargetMode="External"/><Relationship Id="rId23" Type="http://schemas.openxmlformats.org/officeDocument/2006/relationships/image" Target="../media/image43.svg"/><Relationship Id="rId10" Type="http://schemas.openxmlformats.org/officeDocument/2006/relationships/image" Target="../media/image34.png"/><Relationship Id="rId19"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hyperlink" Target="https://libguides.libraries.wsu.edu/rdmlibguide/dmp" TargetMode="External"/><Relationship Id="rId14" Type="http://schemas.openxmlformats.org/officeDocument/2006/relationships/image" Target="../media/image37.svg"/><Relationship Id="rId22"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3FFBD-A9DE-4D31-8F68-2FF297E0C73E}" type="doc">
      <dgm:prSet loTypeId="urn:microsoft.com/office/officeart/2008/layout/HorizontalMultiLevelHierarchy" loCatId="hierarchy" qsTypeId="urn:microsoft.com/office/officeart/2005/8/quickstyle/simple1" qsCatId="simple" csTypeId="urn:microsoft.com/office/officeart/2005/8/colors/accent1_2" csCatId="accent1" phldr="0"/>
      <dgm:spPr/>
      <dgm:t>
        <a:bodyPr/>
        <a:lstStyle/>
        <a:p>
          <a:endParaRPr lang="en-US"/>
        </a:p>
      </dgm:t>
    </dgm:pt>
    <dgm:pt modelId="{6264B646-AB30-4538-A7CE-B0F159CE42FE}" type="pres">
      <dgm:prSet presAssocID="{F143FFBD-A9DE-4D31-8F68-2FF297E0C73E}" presName="Name0" presStyleCnt="0">
        <dgm:presLayoutVars>
          <dgm:chPref val="1"/>
          <dgm:dir/>
          <dgm:animOne val="branch"/>
          <dgm:animLvl val="lvl"/>
          <dgm:resizeHandles val="exact"/>
        </dgm:presLayoutVars>
      </dgm:prSet>
      <dgm:spPr/>
    </dgm:pt>
  </dgm:ptLst>
  <dgm:cxnLst>
    <dgm:cxn modelId="{13ED6E05-EEAF-418A-BBE0-2F4B2634C2F5}" type="presOf" srcId="{F143FFBD-A9DE-4D31-8F68-2FF297E0C73E}" destId="{6264B646-AB30-4538-A7CE-B0F159CE42FE}" srcOrd="0"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CF3F9D-A059-42DF-951B-8D5CA176B98F}"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79883583-B71E-4515-B83D-A7D6C982F086}">
      <dgm:prSet phldrT="[Text]" custT="1"/>
      <dgm:spPr/>
      <dgm:t>
        <a:bodyPr/>
        <a:lstStyle/>
        <a:p>
          <a:r>
            <a:rPr lang="en-US" sz="2000" dirty="0"/>
            <a:t>Detailed R&amp;R Budget Model</a:t>
          </a:r>
        </a:p>
      </dgm:t>
    </dgm:pt>
    <dgm:pt modelId="{F284D657-7B31-44AD-B01D-96BAEC0B4962}" type="parTrans" cxnId="{61A0DCD2-EAC5-441E-A1E1-7CD24D5F870D}">
      <dgm:prSet/>
      <dgm:spPr/>
      <dgm:t>
        <a:bodyPr/>
        <a:lstStyle/>
        <a:p>
          <a:endParaRPr lang="en-US"/>
        </a:p>
      </dgm:t>
    </dgm:pt>
    <dgm:pt modelId="{96B0DEA6-E314-4BB8-A2D8-864C6413A71C}" type="sibTrans" cxnId="{61A0DCD2-EAC5-441E-A1E1-7CD24D5F870D}">
      <dgm:prSet/>
      <dgm:spPr/>
      <dgm:t>
        <a:bodyPr/>
        <a:lstStyle/>
        <a:p>
          <a:endParaRPr lang="en-US"/>
        </a:p>
      </dgm:t>
    </dgm:pt>
    <dgm:pt modelId="{246555ED-E340-43DA-ACE5-D2E26B79FC7C}">
      <dgm:prSet phldrT="[Text]"/>
      <dgm:spPr/>
      <dgm:t>
        <a:bodyPr/>
        <a:lstStyle/>
        <a:p>
          <a:pPr>
            <a:buFont typeface="Wingdings" panose="05000000000000000000" pitchFamily="2" charset="2"/>
            <a:buNone/>
          </a:pPr>
          <a:r>
            <a:rPr lang="en-US" dirty="0"/>
            <a:t>-Budgeted as “Other direct Cost” </a:t>
          </a:r>
        </a:p>
        <a:p>
          <a:pPr>
            <a:buFont typeface="Wingdings" panose="05000000000000000000" pitchFamily="2" charset="2"/>
            <a:buNone/>
          </a:pPr>
          <a:r>
            <a:rPr lang="en-US" dirty="0"/>
            <a:t>-Include a brief summary of the DMS plan and description of the requested DMS Costs within the Budget Justification with the dollar amount</a:t>
          </a:r>
        </a:p>
        <a:p>
          <a:pPr>
            <a:buFont typeface="Wingdings" panose="05000000000000000000" pitchFamily="2" charset="2"/>
            <a:buNone/>
          </a:pPr>
          <a:r>
            <a:rPr lang="en-US" dirty="0"/>
            <a:t>-File named “Data Management and Sharing Costs”</a:t>
          </a:r>
        </a:p>
        <a:p>
          <a:pPr>
            <a:buNone/>
          </a:pPr>
          <a:endParaRPr lang="en-US" dirty="0"/>
        </a:p>
      </dgm:t>
    </dgm:pt>
    <dgm:pt modelId="{7635C8B8-B6CD-44F8-9A91-1057EE54B310}" type="parTrans" cxnId="{4430FECD-1F5F-445F-9FC0-BB1B2852ED7B}">
      <dgm:prSet/>
      <dgm:spPr/>
      <dgm:t>
        <a:bodyPr/>
        <a:lstStyle/>
        <a:p>
          <a:endParaRPr lang="en-US"/>
        </a:p>
      </dgm:t>
    </dgm:pt>
    <dgm:pt modelId="{30438755-58D8-4DC3-86A8-409A5D592C0D}" type="sibTrans" cxnId="{4430FECD-1F5F-445F-9FC0-BB1B2852ED7B}">
      <dgm:prSet/>
      <dgm:spPr/>
      <dgm:t>
        <a:bodyPr/>
        <a:lstStyle/>
        <a:p>
          <a:endParaRPr lang="en-US"/>
        </a:p>
      </dgm:t>
    </dgm:pt>
    <dgm:pt modelId="{84C5DBF5-9823-49A5-96C4-E3D81A655A2E}">
      <dgm:prSet phldrT="[Text]" custT="1"/>
      <dgm:spPr/>
      <dgm:t>
        <a:bodyPr/>
        <a:lstStyle/>
        <a:p>
          <a:r>
            <a:rPr lang="en-US" sz="2400" dirty="0"/>
            <a:t>Modular Budget Model</a:t>
          </a:r>
        </a:p>
      </dgm:t>
    </dgm:pt>
    <dgm:pt modelId="{B0ADF4DF-7A24-40C9-A6CC-3D534BB31CE7}" type="parTrans" cxnId="{7D724451-8F9B-4745-9CE8-6C5B11487AB8}">
      <dgm:prSet/>
      <dgm:spPr/>
      <dgm:t>
        <a:bodyPr/>
        <a:lstStyle/>
        <a:p>
          <a:endParaRPr lang="en-US"/>
        </a:p>
      </dgm:t>
    </dgm:pt>
    <dgm:pt modelId="{9C0CF61B-5FED-443A-8972-E26915B4BDE2}" type="sibTrans" cxnId="{7D724451-8F9B-4745-9CE8-6C5B11487AB8}">
      <dgm:prSet/>
      <dgm:spPr/>
      <dgm:t>
        <a:bodyPr/>
        <a:lstStyle/>
        <a:p>
          <a:endParaRPr lang="en-US"/>
        </a:p>
      </dgm:t>
    </dgm:pt>
    <dgm:pt modelId="{392682C9-FC0E-4363-A4BE-78585743BB49}">
      <dgm:prSet phldrT="[Text]"/>
      <dgm:spPr/>
      <dgm:t>
        <a:bodyPr/>
        <a:lstStyle/>
        <a:p>
          <a:r>
            <a:rPr lang="en-US" dirty="0"/>
            <a:t>-Budgeting is to be included in the “Additional Narrative Justification” attachment with a description of DMS costs</a:t>
          </a:r>
        </a:p>
        <a:p>
          <a:r>
            <a:rPr lang="en-US" dirty="0"/>
            <a:t>-Include the dollar amount</a:t>
          </a:r>
        </a:p>
        <a:p>
          <a:r>
            <a:rPr lang="en-US" dirty="0"/>
            <a:t>-Include a brief summary of the DMS plan</a:t>
          </a:r>
        </a:p>
      </dgm:t>
    </dgm:pt>
    <dgm:pt modelId="{DE95FF2E-77A2-4EF2-BB02-0C9D5F3BADD5}" type="parTrans" cxnId="{D477926D-A1EE-4B76-949C-8283100B5ED8}">
      <dgm:prSet/>
      <dgm:spPr/>
      <dgm:t>
        <a:bodyPr/>
        <a:lstStyle/>
        <a:p>
          <a:endParaRPr lang="en-US"/>
        </a:p>
      </dgm:t>
    </dgm:pt>
    <dgm:pt modelId="{7A05B6CA-3497-491E-BB8B-94DD7D3592B3}" type="sibTrans" cxnId="{D477926D-A1EE-4B76-949C-8283100B5ED8}">
      <dgm:prSet/>
      <dgm:spPr/>
      <dgm:t>
        <a:bodyPr/>
        <a:lstStyle/>
        <a:p>
          <a:endParaRPr lang="en-US"/>
        </a:p>
      </dgm:t>
    </dgm:pt>
    <dgm:pt modelId="{88C80B82-06C0-4D5A-A8FA-B153A481D81E}" type="pres">
      <dgm:prSet presAssocID="{98CF3F9D-A059-42DF-951B-8D5CA176B98F}" presName="list" presStyleCnt="0">
        <dgm:presLayoutVars>
          <dgm:dir/>
          <dgm:animLvl val="lvl"/>
        </dgm:presLayoutVars>
      </dgm:prSet>
      <dgm:spPr/>
    </dgm:pt>
    <dgm:pt modelId="{1404CCF9-7400-43EF-B0A9-7FFF16436085}" type="pres">
      <dgm:prSet presAssocID="{79883583-B71E-4515-B83D-A7D6C982F086}" presName="posSpace" presStyleCnt="0"/>
      <dgm:spPr/>
    </dgm:pt>
    <dgm:pt modelId="{ABB865FD-1038-451F-9EAE-EDD63C5818FE}" type="pres">
      <dgm:prSet presAssocID="{79883583-B71E-4515-B83D-A7D6C982F086}" presName="vertFlow" presStyleCnt="0"/>
      <dgm:spPr/>
    </dgm:pt>
    <dgm:pt modelId="{A3ED4F98-F1C9-4805-9466-2D20E8D6CD9A}" type="pres">
      <dgm:prSet presAssocID="{79883583-B71E-4515-B83D-A7D6C982F086}" presName="topSpace" presStyleCnt="0"/>
      <dgm:spPr/>
    </dgm:pt>
    <dgm:pt modelId="{C8E4B924-ACEA-4CE4-926B-F7B0A6675C71}" type="pres">
      <dgm:prSet presAssocID="{79883583-B71E-4515-B83D-A7D6C982F086}" presName="firstComp" presStyleCnt="0"/>
      <dgm:spPr/>
    </dgm:pt>
    <dgm:pt modelId="{BDB2C841-2988-4596-88FC-74F743FD51CF}" type="pres">
      <dgm:prSet presAssocID="{79883583-B71E-4515-B83D-A7D6C982F086}" presName="firstChild" presStyleLbl="bgAccFollowNode1" presStyleIdx="0" presStyleCnt="2" custLinFactNeighborX="-13991" custLinFactNeighborY="-1911"/>
      <dgm:spPr/>
    </dgm:pt>
    <dgm:pt modelId="{DC498FB3-37E5-444B-BDDF-7050034A7FF2}" type="pres">
      <dgm:prSet presAssocID="{79883583-B71E-4515-B83D-A7D6C982F086}" presName="firstChildTx" presStyleLbl="bgAccFollowNode1" presStyleIdx="0" presStyleCnt="2">
        <dgm:presLayoutVars>
          <dgm:bulletEnabled val="1"/>
        </dgm:presLayoutVars>
      </dgm:prSet>
      <dgm:spPr/>
    </dgm:pt>
    <dgm:pt modelId="{83E74CCF-BA7F-43DE-AFA6-18D473318573}" type="pres">
      <dgm:prSet presAssocID="{79883583-B71E-4515-B83D-A7D6C982F086}" presName="negSpace" presStyleCnt="0"/>
      <dgm:spPr/>
    </dgm:pt>
    <dgm:pt modelId="{AE26BF0C-E793-46D7-9A33-C2F260939528}" type="pres">
      <dgm:prSet presAssocID="{79883583-B71E-4515-B83D-A7D6C982F086}" presName="circle" presStyleLbl="node1" presStyleIdx="0" presStyleCnt="2" custScaleX="67382" custScaleY="69720" custLinFactNeighborX="6580" custLinFactNeighborY="4683"/>
      <dgm:spPr/>
    </dgm:pt>
    <dgm:pt modelId="{75D1B5C2-7A4E-4903-A59E-DA6C2344A6DB}" type="pres">
      <dgm:prSet presAssocID="{96B0DEA6-E314-4BB8-A2D8-864C6413A71C}" presName="transSpace" presStyleCnt="0"/>
      <dgm:spPr/>
    </dgm:pt>
    <dgm:pt modelId="{47DF980C-1267-4E8C-9620-02816949142D}" type="pres">
      <dgm:prSet presAssocID="{84C5DBF5-9823-49A5-96C4-E3D81A655A2E}" presName="posSpace" presStyleCnt="0"/>
      <dgm:spPr/>
    </dgm:pt>
    <dgm:pt modelId="{FC04AD16-20E1-488C-9F00-144DDDAEE39A}" type="pres">
      <dgm:prSet presAssocID="{84C5DBF5-9823-49A5-96C4-E3D81A655A2E}" presName="vertFlow" presStyleCnt="0"/>
      <dgm:spPr/>
    </dgm:pt>
    <dgm:pt modelId="{44710C78-FC7A-4F82-89E9-5F35ACC855F1}" type="pres">
      <dgm:prSet presAssocID="{84C5DBF5-9823-49A5-96C4-E3D81A655A2E}" presName="topSpace" presStyleCnt="0"/>
      <dgm:spPr/>
    </dgm:pt>
    <dgm:pt modelId="{309C3703-E573-426D-964B-8D08FFF40324}" type="pres">
      <dgm:prSet presAssocID="{84C5DBF5-9823-49A5-96C4-E3D81A655A2E}" presName="firstComp" presStyleCnt="0"/>
      <dgm:spPr/>
    </dgm:pt>
    <dgm:pt modelId="{D60A5B48-11E2-41CA-B722-E507C6BDFB99}" type="pres">
      <dgm:prSet presAssocID="{84C5DBF5-9823-49A5-96C4-E3D81A655A2E}" presName="firstChild" presStyleLbl="bgAccFollowNode1" presStyleIdx="1" presStyleCnt="2" custLinFactNeighborX="-11019" custLinFactNeighborY="-2438"/>
      <dgm:spPr/>
    </dgm:pt>
    <dgm:pt modelId="{0C8683FD-623C-4292-A960-A18A2E120160}" type="pres">
      <dgm:prSet presAssocID="{84C5DBF5-9823-49A5-96C4-E3D81A655A2E}" presName="firstChildTx" presStyleLbl="bgAccFollowNode1" presStyleIdx="1" presStyleCnt="2">
        <dgm:presLayoutVars>
          <dgm:bulletEnabled val="1"/>
        </dgm:presLayoutVars>
      </dgm:prSet>
      <dgm:spPr/>
    </dgm:pt>
    <dgm:pt modelId="{42EE4605-4E3A-4AA1-B153-6F92D1E6E09B}" type="pres">
      <dgm:prSet presAssocID="{84C5DBF5-9823-49A5-96C4-E3D81A655A2E}" presName="negSpace" presStyleCnt="0"/>
      <dgm:spPr/>
    </dgm:pt>
    <dgm:pt modelId="{0566AF2C-9546-44FB-888D-47B84EE26310}" type="pres">
      <dgm:prSet presAssocID="{84C5DBF5-9823-49A5-96C4-E3D81A655A2E}" presName="circle" presStyleLbl="node1" presStyleIdx="1" presStyleCnt="2" custScaleX="67382" custScaleY="69720" custLinFactNeighborX="2743" custLinFactNeighborY="1600"/>
      <dgm:spPr/>
    </dgm:pt>
  </dgm:ptLst>
  <dgm:cxnLst>
    <dgm:cxn modelId="{1B29B700-7415-43B1-830C-A86C5ED3DDD6}" type="presOf" srcId="{392682C9-FC0E-4363-A4BE-78585743BB49}" destId="{D60A5B48-11E2-41CA-B722-E507C6BDFB99}" srcOrd="0" destOrd="0" presId="urn:microsoft.com/office/officeart/2005/8/layout/hList9"/>
    <dgm:cxn modelId="{F84D1A11-7176-4724-A3B5-24144252F638}" type="presOf" srcId="{246555ED-E340-43DA-ACE5-D2E26B79FC7C}" destId="{DC498FB3-37E5-444B-BDDF-7050034A7FF2}" srcOrd="1" destOrd="0" presId="urn:microsoft.com/office/officeart/2005/8/layout/hList9"/>
    <dgm:cxn modelId="{1EC95025-2725-439C-8A4C-5C46C32B8682}" type="presOf" srcId="{98CF3F9D-A059-42DF-951B-8D5CA176B98F}" destId="{88C80B82-06C0-4D5A-A8FA-B153A481D81E}" srcOrd="0" destOrd="0" presId="urn:microsoft.com/office/officeart/2005/8/layout/hList9"/>
    <dgm:cxn modelId="{E94AB534-13D4-4D36-81DD-0E65963BBDBD}" type="presOf" srcId="{84C5DBF5-9823-49A5-96C4-E3D81A655A2E}" destId="{0566AF2C-9546-44FB-888D-47B84EE26310}" srcOrd="0" destOrd="0" presId="urn:microsoft.com/office/officeart/2005/8/layout/hList9"/>
    <dgm:cxn modelId="{D477926D-A1EE-4B76-949C-8283100B5ED8}" srcId="{84C5DBF5-9823-49A5-96C4-E3D81A655A2E}" destId="{392682C9-FC0E-4363-A4BE-78585743BB49}" srcOrd="0" destOrd="0" parTransId="{DE95FF2E-77A2-4EF2-BB02-0C9D5F3BADD5}" sibTransId="{7A05B6CA-3497-491E-BB8B-94DD7D3592B3}"/>
    <dgm:cxn modelId="{7D724451-8F9B-4745-9CE8-6C5B11487AB8}" srcId="{98CF3F9D-A059-42DF-951B-8D5CA176B98F}" destId="{84C5DBF5-9823-49A5-96C4-E3D81A655A2E}" srcOrd="1" destOrd="0" parTransId="{B0ADF4DF-7A24-40C9-A6CC-3D534BB31CE7}" sibTransId="{9C0CF61B-5FED-443A-8972-E26915B4BDE2}"/>
    <dgm:cxn modelId="{AE1C50A1-3B41-4898-9B45-7177B825797C}" type="presOf" srcId="{392682C9-FC0E-4363-A4BE-78585743BB49}" destId="{0C8683FD-623C-4292-A960-A18A2E120160}" srcOrd="1" destOrd="0" presId="urn:microsoft.com/office/officeart/2005/8/layout/hList9"/>
    <dgm:cxn modelId="{F82045B6-CAC2-4E86-943E-E678D1608A1A}" type="presOf" srcId="{79883583-B71E-4515-B83D-A7D6C982F086}" destId="{AE26BF0C-E793-46D7-9A33-C2F260939528}" srcOrd="0" destOrd="0" presId="urn:microsoft.com/office/officeart/2005/8/layout/hList9"/>
    <dgm:cxn modelId="{4430FECD-1F5F-445F-9FC0-BB1B2852ED7B}" srcId="{79883583-B71E-4515-B83D-A7D6C982F086}" destId="{246555ED-E340-43DA-ACE5-D2E26B79FC7C}" srcOrd="0" destOrd="0" parTransId="{7635C8B8-B6CD-44F8-9A91-1057EE54B310}" sibTransId="{30438755-58D8-4DC3-86A8-409A5D592C0D}"/>
    <dgm:cxn modelId="{61A0DCD2-EAC5-441E-A1E1-7CD24D5F870D}" srcId="{98CF3F9D-A059-42DF-951B-8D5CA176B98F}" destId="{79883583-B71E-4515-B83D-A7D6C982F086}" srcOrd="0" destOrd="0" parTransId="{F284D657-7B31-44AD-B01D-96BAEC0B4962}" sibTransId="{96B0DEA6-E314-4BB8-A2D8-864C6413A71C}"/>
    <dgm:cxn modelId="{555A88D5-1733-4E6A-B3CB-4BEE94DBF202}" type="presOf" srcId="{246555ED-E340-43DA-ACE5-D2E26B79FC7C}" destId="{BDB2C841-2988-4596-88FC-74F743FD51CF}" srcOrd="0" destOrd="0" presId="urn:microsoft.com/office/officeart/2005/8/layout/hList9"/>
    <dgm:cxn modelId="{1846BFF2-DB51-42EC-B699-E11322CB4A87}" type="presParOf" srcId="{88C80B82-06C0-4D5A-A8FA-B153A481D81E}" destId="{1404CCF9-7400-43EF-B0A9-7FFF16436085}" srcOrd="0" destOrd="0" presId="urn:microsoft.com/office/officeart/2005/8/layout/hList9"/>
    <dgm:cxn modelId="{B23E646A-4898-43AA-9DBE-8C607B746B2E}" type="presParOf" srcId="{88C80B82-06C0-4D5A-A8FA-B153A481D81E}" destId="{ABB865FD-1038-451F-9EAE-EDD63C5818FE}" srcOrd="1" destOrd="0" presId="urn:microsoft.com/office/officeart/2005/8/layout/hList9"/>
    <dgm:cxn modelId="{B74E125C-8F52-443A-9B0A-D6A10F59269E}" type="presParOf" srcId="{ABB865FD-1038-451F-9EAE-EDD63C5818FE}" destId="{A3ED4F98-F1C9-4805-9466-2D20E8D6CD9A}" srcOrd="0" destOrd="0" presId="urn:microsoft.com/office/officeart/2005/8/layout/hList9"/>
    <dgm:cxn modelId="{2E179566-0689-4DB5-ADED-83AA2E4B0A01}" type="presParOf" srcId="{ABB865FD-1038-451F-9EAE-EDD63C5818FE}" destId="{C8E4B924-ACEA-4CE4-926B-F7B0A6675C71}" srcOrd="1" destOrd="0" presId="urn:microsoft.com/office/officeart/2005/8/layout/hList9"/>
    <dgm:cxn modelId="{12D15C34-EC1F-4EB5-80AB-387A5D47BF1E}" type="presParOf" srcId="{C8E4B924-ACEA-4CE4-926B-F7B0A6675C71}" destId="{BDB2C841-2988-4596-88FC-74F743FD51CF}" srcOrd="0" destOrd="0" presId="urn:microsoft.com/office/officeart/2005/8/layout/hList9"/>
    <dgm:cxn modelId="{8C6F3D66-F542-4F92-BCCA-9864C0F11F79}" type="presParOf" srcId="{C8E4B924-ACEA-4CE4-926B-F7B0A6675C71}" destId="{DC498FB3-37E5-444B-BDDF-7050034A7FF2}" srcOrd="1" destOrd="0" presId="urn:microsoft.com/office/officeart/2005/8/layout/hList9"/>
    <dgm:cxn modelId="{E36E0616-DE7B-4E2D-ADFF-EE8721315CB8}" type="presParOf" srcId="{88C80B82-06C0-4D5A-A8FA-B153A481D81E}" destId="{83E74CCF-BA7F-43DE-AFA6-18D473318573}" srcOrd="2" destOrd="0" presId="urn:microsoft.com/office/officeart/2005/8/layout/hList9"/>
    <dgm:cxn modelId="{D36A302E-4E3E-4236-88BB-DE54E0FB176C}" type="presParOf" srcId="{88C80B82-06C0-4D5A-A8FA-B153A481D81E}" destId="{AE26BF0C-E793-46D7-9A33-C2F260939528}" srcOrd="3" destOrd="0" presId="urn:microsoft.com/office/officeart/2005/8/layout/hList9"/>
    <dgm:cxn modelId="{4CF9EF37-6A34-4C12-AE73-0EB85C09B586}" type="presParOf" srcId="{88C80B82-06C0-4D5A-A8FA-B153A481D81E}" destId="{75D1B5C2-7A4E-4903-A59E-DA6C2344A6DB}" srcOrd="4" destOrd="0" presId="urn:microsoft.com/office/officeart/2005/8/layout/hList9"/>
    <dgm:cxn modelId="{1001AAF8-042D-48C9-A50E-69E3E0AABB82}" type="presParOf" srcId="{88C80B82-06C0-4D5A-A8FA-B153A481D81E}" destId="{47DF980C-1267-4E8C-9620-02816949142D}" srcOrd="5" destOrd="0" presId="urn:microsoft.com/office/officeart/2005/8/layout/hList9"/>
    <dgm:cxn modelId="{0811638E-C170-463C-83C0-410B1708DC6C}" type="presParOf" srcId="{88C80B82-06C0-4D5A-A8FA-B153A481D81E}" destId="{FC04AD16-20E1-488C-9F00-144DDDAEE39A}" srcOrd="6" destOrd="0" presId="urn:microsoft.com/office/officeart/2005/8/layout/hList9"/>
    <dgm:cxn modelId="{329EEFBF-1FAA-42B6-A9A0-9AEEF208BE4D}" type="presParOf" srcId="{FC04AD16-20E1-488C-9F00-144DDDAEE39A}" destId="{44710C78-FC7A-4F82-89E9-5F35ACC855F1}" srcOrd="0" destOrd="0" presId="urn:microsoft.com/office/officeart/2005/8/layout/hList9"/>
    <dgm:cxn modelId="{4DD016C9-8EB4-4EA3-9E66-5669DFFE559C}" type="presParOf" srcId="{FC04AD16-20E1-488C-9F00-144DDDAEE39A}" destId="{309C3703-E573-426D-964B-8D08FFF40324}" srcOrd="1" destOrd="0" presId="urn:microsoft.com/office/officeart/2005/8/layout/hList9"/>
    <dgm:cxn modelId="{572918BE-0FDB-44A6-B9E2-1C8F6392D064}" type="presParOf" srcId="{309C3703-E573-426D-964B-8D08FFF40324}" destId="{D60A5B48-11E2-41CA-B722-E507C6BDFB99}" srcOrd="0" destOrd="0" presId="urn:microsoft.com/office/officeart/2005/8/layout/hList9"/>
    <dgm:cxn modelId="{6C8D4304-E004-4D63-8853-A83341111414}" type="presParOf" srcId="{309C3703-E573-426D-964B-8D08FFF40324}" destId="{0C8683FD-623C-4292-A960-A18A2E120160}" srcOrd="1" destOrd="0" presId="urn:microsoft.com/office/officeart/2005/8/layout/hList9"/>
    <dgm:cxn modelId="{5992C993-81B4-4925-BD70-CDA9FD3133D9}" type="presParOf" srcId="{88C80B82-06C0-4D5A-A8FA-B153A481D81E}" destId="{42EE4605-4E3A-4AA1-B153-6F92D1E6E09B}" srcOrd="7" destOrd="0" presId="urn:microsoft.com/office/officeart/2005/8/layout/hList9"/>
    <dgm:cxn modelId="{F782435B-83AB-4B06-B006-2CE80C7D1092}" type="presParOf" srcId="{88C80B82-06C0-4D5A-A8FA-B153A481D81E}" destId="{0566AF2C-9546-44FB-888D-47B84EE26310}" srcOrd="8" destOrd="0" presId="urn:microsoft.com/office/officeart/2005/8/layout/hList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FEF8AF2-17CE-4994-AC75-5F685CAAE98F}"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25F67E7C-5F8B-4ED8-9D2C-0A0186B6790F}">
      <dgm:prSet/>
      <dgm:spPr/>
      <dgm:t>
        <a:bodyPr/>
        <a:lstStyle/>
        <a:p>
          <a:pPr>
            <a:lnSpc>
              <a:spcPct val="100000"/>
            </a:lnSpc>
            <a:defRPr cap="all"/>
          </a:pPr>
          <a:r>
            <a:rPr lang="en-US" dirty="0">
              <a:hlinkClick xmlns:r="http://schemas.openxmlformats.org/officeDocument/2006/relationships" r:id="rId1"/>
            </a:rPr>
            <a:t>Brand new: WSU DMS Website</a:t>
          </a:r>
          <a:endParaRPr lang="en-US" dirty="0"/>
        </a:p>
      </dgm:t>
    </dgm:pt>
    <dgm:pt modelId="{6F4A59A4-2046-437E-B3B6-DF3ED3F0F8D5}" type="parTrans" cxnId="{51A5BBF1-3751-4CB5-B022-0EC22E3C3954}">
      <dgm:prSet/>
      <dgm:spPr/>
      <dgm:t>
        <a:bodyPr/>
        <a:lstStyle/>
        <a:p>
          <a:endParaRPr lang="en-US"/>
        </a:p>
      </dgm:t>
    </dgm:pt>
    <dgm:pt modelId="{AF72A0A3-20F2-44B6-853F-5D80985EECC3}" type="sibTrans" cxnId="{51A5BBF1-3751-4CB5-B022-0EC22E3C3954}">
      <dgm:prSet/>
      <dgm:spPr/>
      <dgm:t>
        <a:bodyPr/>
        <a:lstStyle/>
        <a:p>
          <a:endParaRPr lang="en-US"/>
        </a:p>
      </dgm:t>
    </dgm:pt>
    <dgm:pt modelId="{3F0C0104-1A78-461F-933E-EBD153A7BC92}">
      <dgm:prSet/>
      <dgm:spPr/>
      <dgm:t>
        <a:bodyPr/>
        <a:lstStyle/>
        <a:p>
          <a:pPr>
            <a:lnSpc>
              <a:spcPct val="100000"/>
            </a:lnSpc>
            <a:defRPr cap="all"/>
          </a:pPr>
          <a:r>
            <a:rPr lang="en-US" dirty="0">
              <a:hlinkClick xmlns:r="http://schemas.openxmlformats.org/officeDocument/2006/relationships" r:id="rId2"/>
            </a:rPr>
            <a:t>NIH Data Sharing Learning Resource</a:t>
          </a:r>
          <a:endParaRPr lang="en-US" dirty="0"/>
        </a:p>
      </dgm:t>
    </dgm:pt>
    <dgm:pt modelId="{A299E33F-60B0-4A73-8BA5-F03854E34ED7}" type="parTrans" cxnId="{2D08A7F4-E9A5-4FFB-BF0E-81F49B6393CB}">
      <dgm:prSet/>
      <dgm:spPr/>
      <dgm:t>
        <a:bodyPr/>
        <a:lstStyle/>
        <a:p>
          <a:endParaRPr lang="en-US"/>
        </a:p>
      </dgm:t>
    </dgm:pt>
    <dgm:pt modelId="{38D6685B-A623-4395-A834-C744162B123A}" type="sibTrans" cxnId="{2D08A7F4-E9A5-4FFB-BF0E-81F49B6393CB}">
      <dgm:prSet/>
      <dgm:spPr/>
      <dgm:t>
        <a:bodyPr/>
        <a:lstStyle/>
        <a:p>
          <a:endParaRPr lang="en-US"/>
        </a:p>
      </dgm:t>
    </dgm:pt>
    <dgm:pt modelId="{94E2052D-679C-4697-936A-21DD5B9E7452}">
      <dgm:prSet/>
      <dgm:spPr/>
      <dgm:t>
        <a:bodyPr/>
        <a:lstStyle/>
        <a:p>
          <a:pPr>
            <a:lnSpc>
              <a:spcPct val="100000"/>
            </a:lnSpc>
            <a:defRPr cap="all"/>
          </a:pPr>
          <a:r>
            <a:rPr lang="en-US" dirty="0">
              <a:hlinkClick xmlns:r="http://schemas.openxmlformats.org/officeDocument/2006/relationships" r:id="rId3"/>
            </a:rPr>
            <a:t>WSU Library Data Management Guides</a:t>
          </a:r>
          <a:endParaRPr lang="en-US" dirty="0"/>
        </a:p>
      </dgm:t>
    </dgm:pt>
    <dgm:pt modelId="{BF304BCA-A899-4673-A66B-2A559DBEE4BF}" type="parTrans" cxnId="{02199F80-59FF-4D77-9D2A-2E0E2F86365D}">
      <dgm:prSet/>
      <dgm:spPr/>
      <dgm:t>
        <a:bodyPr/>
        <a:lstStyle/>
        <a:p>
          <a:endParaRPr lang="en-US"/>
        </a:p>
      </dgm:t>
    </dgm:pt>
    <dgm:pt modelId="{4E802AF2-5B38-4B17-9D2D-CEC7F35553FA}" type="sibTrans" cxnId="{02199F80-59FF-4D77-9D2A-2E0E2F86365D}">
      <dgm:prSet/>
      <dgm:spPr/>
      <dgm:t>
        <a:bodyPr/>
        <a:lstStyle/>
        <a:p>
          <a:endParaRPr lang="en-US"/>
        </a:p>
      </dgm:t>
    </dgm:pt>
    <dgm:pt modelId="{41E9F8D2-ECEF-49DD-BFFA-BD4B3E705072}">
      <dgm:prSet/>
      <dgm:spPr/>
      <dgm:t>
        <a:bodyPr/>
        <a:lstStyle/>
        <a:p>
          <a:pPr>
            <a:lnSpc>
              <a:spcPct val="100000"/>
            </a:lnSpc>
            <a:defRPr cap="all"/>
          </a:pPr>
          <a:r>
            <a:rPr lang="en-US" dirty="0">
              <a:hlinkClick xmlns:r="http://schemas.openxmlformats.org/officeDocument/2006/relationships" r:id="rId4"/>
            </a:rPr>
            <a:t>NIH Data Management and Sharing Policy</a:t>
          </a:r>
          <a:endParaRPr lang="en-US" dirty="0"/>
        </a:p>
      </dgm:t>
    </dgm:pt>
    <dgm:pt modelId="{8C7AD2F5-79BD-420D-BE22-EE10A40F4A16}" type="parTrans" cxnId="{0F76F79F-827B-4FDA-A304-E762E036AA0B}">
      <dgm:prSet/>
      <dgm:spPr/>
      <dgm:t>
        <a:bodyPr/>
        <a:lstStyle/>
        <a:p>
          <a:endParaRPr lang="en-US"/>
        </a:p>
      </dgm:t>
    </dgm:pt>
    <dgm:pt modelId="{2DAC9294-53C1-40B9-B01C-3ED6F46B1F24}" type="sibTrans" cxnId="{0F76F79F-827B-4FDA-A304-E762E036AA0B}">
      <dgm:prSet/>
      <dgm:spPr/>
      <dgm:t>
        <a:bodyPr/>
        <a:lstStyle/>
        <a:p>
          <a:endParaRPr lang="en-US"/>
        </a:p>
      </dgm:t>
    </dgm:pt>
    <dgm:pt modelId="{5C600AFE-9E0C-4166-8265-F89EAFC8AC51}">
      <dgm:prSet/>
      <dgm:spPr/>
      <dgm:t>
        <a:bodyPr/>
        <a:lstStyle/>
        <a:p>
          <a:pPr>
            <a:lnSpc>
              <a:spcPct val="100000"/>
            </a:lnSpc>
            <a:defRPr cap="all"/>
          </a:pPr>
          <a:r>
            <a:rPr lang="en-US" dirty="0">
              <a:hlinkClick xmlns:r="http://schemas.openxmlformats.org/officeDocument/2006/relationships" r:id="rId5"/>
            </a:rPr>
            <a:t>COGR Data Management Resources</a:t>
          </a:r>
          <a:endParaRPr lang="en-US" dirty="0"/>
        </a:p>
      </dgm:t>
    </dgm:pt>
    <dgm:pt modelId="{E510C1AA-9903-4810-ACC6-79A1326778BA}" type="parTrans" cxnId="{68289708-4D38-4F96-84E5-95FD9405B275}">
      <dgm:prSet/>
      <dgm:spPr/>
      <dgm:t>
        <a:bodyPr/>
        <a:lstStyle/>
        <a:p>
          <a:endParaRPr lang="en-US"/>
        </a:p>
      </dgm:t>
    </dgm:pt>
    <dgm:pt modelId="{AEFC410B-6438-4F24-AFA9-0B2FB6E5B490}" type="sibTrans" cxnId="{68289708-4D38-4F96-84E5-95FD9405B275}">
      <dgm:prSet/>
      <dgm:spPr/>
      <dgm:t>
        <a:bodyPr/>
        <a:lstStyle/>
        <a:p>
          <a:endParaRPr lang="en-US"/>
        </a:p>
      </dgm:t>
    </dgm:pt>
    <dgm:pt modelId="{32C5A381-1655-4D67-819E-0DA3E7F5D5AA}">
      <dgm:prSet/>
      <dgm:spPr/>
      <dgm:t>
        <a:bodyPr/>
        <a:lstStyle/>
        <a:p>
          <a:pPr>
            <a:lnSpc>
              <a:spcPct val="100000"/>
            </a:lnSpc>
            <a:defRPr cap="all"/>
          </a:pPr>
          <a:r>
            <a:rPr lang="en-US" dirty="0">
              <a:hlinkClick xmlns:r="http://schemas.openxmlformats.org/officeDocument/2006/relationships" r:id="rId6"/>
            </a:rPr>
            <a:t>DMP Tool</a:t>
          </a:r>
          <a:r>
            <a:rPr lang="en-US" dirty="0"/>
            <a:t>  </a:t>
          </a:r>
        </a:p>
      </dgm:t>
    </dgm:pt>
    <dgm:pt modelId="{E202BEE2-F949-486A-A58F-42E2A7B04DB2}" type="parTrans" cxnId="{C9D18442-21F6-4D58-9D2E-AA419C2E43D1}">
      <dgm:prSet/>
      <dgm:spPr/>
      <dgm:t>
        <a:bodyPr/>
        <a:lstStyle/>
        <a:p>
          <a:endParaRPr lang="en-US"/>
        </a:p>
      </dgm:t>
    </dgm:pt>
    <dgm:pt modelId="{4957C26A-F0B3-4E97-9101-048ADE042277}" type="sibTrans" cxnId="{C9D18442-21F6-4D58-9D2E-AA419C2E43D1}">
      <dgm:prSet/>
      <dgm:spPr/>
      <dgm:t>
        <a:bodyPr/>
        <a:lstStyle/>
        <a:p>
          <a:endParaRPr lang="en-US"/>
        </a:p>
      </dgm:t>
    </dgm:pt>
    <dgm:pt modelId="{70E31723-F0E8-43B8-B7C8-A33BC10BADB2}">
      <dgm:prSet/>
      <dgm:spPr/>
      <dgm:t>
        <a:bodyPr/>
        <a:lstStyle/>
        <a:p>
          <a:pPr>
            <a:lnSpc>
              <a:spcPct val="100000"/>
            </a:lnSpc>
            <a:defRPr cap="all"/>
          </a:pPr>
          <a:r>
            <a:rPr lang="en-US" dirty="0">
              <a:hlinkClick xmlns:r="http://schemas.openxmlformats.org/officeDocument/2006/relationships" r:id="rId7"/>
            </a:rPr>
            <a:t>DMP Assistant</a:t>
          </a:r>
          <a:endParaRPr lang="en-US" dirty="0"/>
        </a:p>
      </dgm:t>
    </dgm:pt>
    <dgm:pt modelId="{DEADC3F0-2BE0-4BF1-BC9E-0EA6000B9FFF}" type="parTrans" cxnId="{A0D00127-E4B7-4E0C-B9DC-7AF4BFC3FA3B}">
      <dgm:prSet/>
      <dgm:spPr/>
      <dgm:t>
        <a:bodyPr/>
        <a:lstStyle/>
        <a:p>
          <a:endParaRPr lang="en-US"/>
        </a:p>
      </dgm:t>
    </dgm:pt>
    <dgm:pt modelId="{96413E7A-6206-47A5-8913-F98DC355146C}" type="sibTrans" cxnId="{A0D00127-E4B7-4E0C-B9DC-7AF4BFC3FA3B}">
      <dgm:prSet/>
      <dgm:spPr/>
      <dgm:t>
        <a:bodyPr/>
        <a:lstStyle/>
        <a:p>
          <a:endParaRPr lang="en-US"/>
        </a:p>
      </dgm:t>
    </dgm:pt>
    <dgm:pt modelId="{80218272-FC03-4A4D-BC81-48B210C37188}">
      <dgm:prSet/>
      <dgm:spPr/>
      <dgm:t>
        <a:bodyPr/>
        <a:lstStyle/>
        <a:p>
          <a:pPr>
            <a:lnSpc>
              <a:spcPct val="100000"/>
            </a:lnSpc>
            <a:defRPr cap="all"/>
          </a:pPr>
          <a:r>
            <a:rPr lang="en-US" dirty="0">
              <a:hlinkClick xmlns:r="http://schemas.openxmlformats.org/officeDocument/2006/relationships" r:id="rId8"/>
            </a:rPr>
            <a:t>Funding Agency Requirements </a:t>
          </a:r>
          <a:endParaRPr lang="en-US" dirty="0"/>
        </a:p>
      </dgm:t>
    </dgm:pt>
    <dgm:pt modelId="{04A45BF2-D17D-405E-8C05-2AC662D2300A}" type="parTrans" cxnId="{03ECE9D6-E203-40CA-9FF3-6B1FFDAF00D0}">
      <dgm:prSet/>
      <dgm:spPr/>
      <dgm:t>
        <a:bodyPr/>
        <a:lstStyle/>
        <a:p>
          <a:endParaRPr lang="en-US"/>
        </a:p>
      </dgm:t>
    </dgm:pt>
    <dgm:pt modelId="{F65B843D-6776-47E9-87CB-415A47D5470C}" type="sibTrans" cxnId="{03ECE9D6-E203-40CA-9FF3-6B1FFDAF00D0}">
      <dgm:prSet/>
      <dgm:spPr/>
      <dgm:t>
        <a:bodyPr/>
        <a:lstStyle/>
        <a:p>
          <a:endParaRPr lang="en-US"/>
        </a:p>
      </dgm:t>
    </dgm:pt>
    <dgm:pt modelId="{5DE3BDE1-950C-4820-84ED-3320508DBEC9}" type="pres">
      <dgm:prSet presAssocID="{EFEF8AF2-17CE-4994-AC75-5F685CAAE98F}" presName="root" presStyleCnt="0">
        <dgm:presLayoutVars>
          <dgm:dir/>
          <dgm:resizeHandles val="exact"/>
        </dgm:presLayoutVars>
      </dgm:prSet>
      <dgm:spPr/>
    </dgm:pt>
    <dgm:pt modelId="{BC746F8B-A603-4787-ABD0-678932AADF93}" type="pres">
      <dgm:prSet presAssocID="{25F67E7C-5F8B-4ED8-9D2C-0A0186B6790F}" presName="compNode" presStyleCnt="0"/>
      <dgm:spPr/>
    </dgm:pt>
    <dgm:pt modelId="{FC4AAF2D-B540-4990-A5FE-9C0E700DBC6A}" type="pres">
      <dgm:prSet presAssocID="{25F67E7C-5F8B-4ED8-9D2C-0A0186B6790F}" presName="iconBgRect" presStyleLbl="bgShp" presStyleIdx="0" presStyleCnt="8"/>
      <dgm:spPr/>
    </dgm:pt>
    <dgm:pt modelId="{B6919579-5D45-4740-A2F1-A708B854921A}" type="pres">
      <dgm:prSet presAssocID="{25F67E7C-5F8B-4ED8-9D2C-0A0186B6790F}" presName="iconRect" presStyleLbl="node1" presStyleIdx="0"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onitor"/>
        </a:ext>
      </dgm:extLst>
    </dgm:pt>
    <dgm:pt modelId="{93627DA7-ADCE-480C-A471-F662672341DC}" type="pres">
      <dgm:prSet presAssocID="{25F67E7C-5F8B-4ED8-9D2C-0A0186B6790F}" presName="spaceRect" presStyleCnt="0"/>
      <dgm:spPr/>
    </dgm:pt>
    <dgm:pt modelId="{0A91F25F-664A-4EDC-8DF3-1307F9B351F2}" type="pres">
      <dgm:prSet presAssocID="{25F67E7C-5F8B-4ED8-9D2C-0A0186B6790F}" presName="textRect" presStyleLbl="revTx" presStyleIdx="0" presStyleCnt="8">
        <dgm:presLayoutVars>
          <dgm:chMax val="1"/>
          <dgm:chPref val="1"/>
        </dgm:presLayoutVars>
      </dgm:prSet>
      <dgm:spPr/>
    </dgm:pt>
    <dgm:pt modelId="{1702C73A-A1DC-4B47-BF5F-BE78D5A61F0D}" type="pres">
      <dgm:prSet presAssocID="{AF72A0A3-20F2-44B6-853F-5D80985EECC3}" presName="sibTrans" presStyleCnt="0"/>
      <dgm:spPr/>
    </dgm:pt>
    <dgm:pt modelId="{85780433-D1E2-4DB5-824A-FBC35071B503}" type="pres">
      <dgm:prSet presAssocID="{3F0C0104-1A78-461F-933E-EBD153A7BC92}" presName="compNode" presStyleCnt="0"/>
      <dgm:spPr/>
    </dgm:pt>
    <dgm:pt modelId="{4FD89E52-C88C-4469-89EB-9FDBE9EF4286}" type="pres">
      <dgm:prSet presAssocID="{3F0C0104-1A78-461F-933E-EBD153A7BC92}" presName="iconBgRect" presStyleLbl="bgShp" presStyleIdx="1" presStyleCnt="8"/>
      <dgm:spPr/>
    </dgm:pt>
    <dgm:pt modelId="{E802BB6C-0820-4711-B22B-EF1B6E968001}" type="pres">
      <dgm:prSet presAssocID="{3F0C0104-1A78-461F-933E-EBD153A7BC92}" presName="iconRect" presStyleLbl="node1" presStyleIdx="1"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Users"/>
        </a:ext>
      </dgm:extLst>
    </dgm:pt>
    <dgm:pt modelId="{F1BC9589-9709-4C11-823C-394EF43D1889}" type="pres">
      <dgm:prSet presAssocID="{3F0C0104-1A78-461F-933E-EBD153A7BC92}" presName="spaceRect" presStyleCnt="0"/>
      <dgm:spPr/>
    </dgm:pt>
    <dgm:pt modelId="{A154B797-BB69-4557-BAD3-4CA3610C5BE1}" type="pres">
      <dgm:prSet presAssocID="{3F0C0104-1A78-461F-933E-EBD153A7BC92}" presName="textRect" presStyleLbl="revTx" presStyleIdx="1" presStyleCnt="8">
        <dgm:presLayoutVars>
          <dgm:chMax val="1"/>
          <dgm:chPref val="1"/>
        </dgm:presLayoutVars>
      </dgm:prSet>
      <dgm:spPr/>
    </dgm:pt>
    <dgm:pt modelId="{FFE50A4C-9A8E-4CF3-9521-4D0A1F4FF48A}" type="pres">
      <dgm:prSet presAssocID="{38D6685B-A623-4395-A834-C744162B123A}" presName="sibTrans" presStyleCnt="0"/>
      <dgm:spPr/>
    </dgm:pt>
    <dgm:pt modelId="{59A84C4C-7F0B-4847-BFD6-108C6499D77E}" type="pres">
      <dgm:prSet presAssocID="{94E2052D-679C-4697-936A-21DD5B9E7452}" presName="compNode" presStyleCnt="0"/>
      <dgm:spPr/>
    </dgm:pt>
    <dgm:pt modelId="{09E4A908-BEAA-4D0B-94AC-0C5D8AF0D813}" type="pres">
      <dgm:prSet presAssocID="{94E2052D-679C-4697-936A-21DD5B9E7452}" presName="iconBgRect" presStyleLbl="bgShp" presStyleIdx="2" presStyleCnt="8"/>
      <dgm:spPr/>
    </dgm:pt>
    <dgm:pt modelId="{1A029726-6C2F-46FA-9A7E-9F31AA9FBB89}" type="pres">
      <dgm:prSet presAssocID="{94E2052D-679C-4697-936A-21DD5B9E7452}" presName="iconRect" presStyleLbl="node1" presStyleIdx="2"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oks"/>
        </a:ext>
      </dgm:extLst>
    </dgm:pt>
    <dgm:pt modelId="{15A3E1F8-17A0-49A6-8B1C-FD456D731193}" type="pres">
      <dgm:prSet presAssocID="{94E2052D-679C-4697-936A-21DD5B9E7452}" presName="spaceRect" presStyleCnt="0"/>
      <dgm:spPr/>
    </dgm:pt>
    <dgm:pt modelId="{3B079017-90B0-49E6-9C69-5C1DA8EF1E33}" type="pres">
      <dgm:prSet presAssocID="{94E2052D-679C-4697-936A-21DD5B9E7452}" presName="textRect" presStyleLbl="revTx" presStyleIdx="2" presStyleCnt="8">
        <dgm:presLayoutVars>
          <dgm:chMax val="1"/>
          <dgm:chPref val="1"/>
        </dgm:presLayoutVars>
      </dgm:prSet>
      <dgm:spPr/>
    </dgm:pt>
    <dgm:pt modelId="{A2D0ECD6-E17B-4F92-933A-33BA33233723}" type="pres">
      <dgm:prSet presAssocID="{4E802AF2-5B38-4B17-9D2D-CEC7F35553FA}" presName="sibTrans" presStyleCnt="0"/>
      <dgm:spPr/>
    </dgm:pt>
    <dgm:pt modelId="{78FE3EAA-9F62-487D-8708-EAB5F21F2959}" type="pres">
      <dgm:prSet presAssocID="{41E9F8D2-ECEF-49DD-BFFA-BD4B3E705072}" presName="compNode" presStyleCnt="0"/>
      <dgm:spPr/>
    </dgm:pt>
    <dgm:pt modelId="{6A9179C3-579C-4450-9FC8-D33F952D3DD3}" type="pres">
      <dgm:prSet presAssocID="{41E9F8D2-ECEF-49DD-BFFA-BD4B3E705072}" presName="iconBgRect" presStyleLbl="bgShp" presStyleIdx="3" presStyleCnt="8"/>
      <dgm:spPr/>
    </dgm:pt>
    <dgm:pt modelId="{44585BC7-AFF7-4704-9750-25520481A671}" type="pres">
      <dgm:prSet presAssocID="{41E9F8D2-ECEF-49DD-BFFA-BD4B3E705072}" presName="iconRect" presStyleLbl="node1" presStyleIdx="3"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User"/>
        </a:ext>
      </dgm:extLst>
    </dgm:pt>
    <dgm:pt modelId="{7D70207A-A7E4-4BDA-B7AA-7D0FB25095F6}" type="pres">
      <dgm:prSet presAssocID="{41E9F8D2-ECEF-49DD-BFFA-BD4B3E705072}" presName="spaceRect" presStyleCnt="0"/>
      <dgm:spPr/>
    </dgm:pt>
    <dgm:pt modelId="{9AF0992A-7D25-41AE-BA50-E03D9361F8C4}" type="pres">
      <dgm:prSet presAssocID="{41E9F8D2-ECEF-49DD-BFFA-BD4B3E705072}" presName="textRect" presStyleLbl="revTx" presStyleIdx="3" presStyleCnt="8">
        <dgm:presLayoutVars>
          <dgm:chMax val="1"/>
          <dgm:chPref val="1"/>
        </dgm:presLayoutVars>
      </dgm:prSet>
      <dgm:spPr/>
    </dgm:pt>
    <dgm:pt modelId="{CBCCCF9D-874C-4822-B5E5-E8D5AC00E324}" type="pres">
      <dgm:prSet presAssocID="{2DAC9294-53C1-40B9-B01C-3ED6F46B1F24}" presName="sibTrans" presStyleCnt="0"/>
      <dgm:spPr/>
    </dgm:pt>
    <dgm:pt modelId="{EBD09FC9-E557-42F0-84DB-F9948DDF07BB}" type="pres">
      <dgm:prSet presAssocID="{5C600AFE-9E0C-4166-8265-F89EAFC8AC51}" presName="compNode" presStyleCnt="0"/>
      <dgm:spPr/>
    </dgm:pt>
    <dgm:pt modelId="{AA48CEB9-63E7-4F8A-8B18-3B49CFFF1BA9}" type="pres">
      <dgm:prSet presAssocID="{5C600AFE-9E0C-4166-8265-F89EAFC8AC51}" presName="iconBgRect" presStyleLbl="bgShp" presStyleIdx="4" presStyleCnt="8"/>
      <dgm:spPr/>
    </dgm:pt>
    <dgm:pt modelId="{ED8F5060-9CA0-4EEC-ADC2-08F43A0E5ECC}" type="pres">
      <dgm:prSet presAssocID="{5C600AFE-9E0C-4166-8265-F89EAFC8AC51}" presName="iconRect" presStyleLbl="node1" presStyleIdx="4" presStyleCnt="8"/>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dgm:spPr>
      <dgm:extLst>
        <a:ext uri="{E40237B7-FDA0-4F09-8148-C483321AD2D9}">
          <dgm14:cNvPr xmlns:dgm14="http://schemas.microsoft.com/office/drawing/2010/diagram" id="0" name="" descr="Bar chart"/>
        </a:ext>
      </dgm:extLst>
    </dgm:pt>
    <dgm:pt modelId="{6DF9FB39-852D-4C1F-A36C-A6BBDC3AA723}" type="pres">
      <dgm:prSet presAssocID="{5C600AFE-9E0C-4166-8265-F89EAFC8AC51}" presName="spaceRect" presStyleCnt="0"/>
      <dgm:spPr/>
    </dgm:pt>
    <dgm:pt modelId="{EBC8BB26-B3D5-496F-8C44-419010CCE0C2}" type="pres">
      <dgm:prSet presAssocID="{5C600AFE-9E0C-4166-8265-F89EAFC8AC51}" presName="textRect" presStyleLbl="revTx" presStyleIdx="4" presStyleCnt="8">
        <dgm:presLayoutVars>
          <dgm:chMax val="1"/>
          <dgm:chPref val="1"/>
        </dgm:presLayoutVars>
      </dgm:prSet>
      <dgm:spPr/>
    </dgm:pt>
    <dgm:pt modelId="{054C5C0D-22DA-4010-9338-189C397DF297}" type="pres">
      <dgm:prSet presAssocID="{AEFC410B-6438-4F24-AFA9-0B2FB6E5B490}" presName="sibTrans" presStyleCnt="0"/>
      <dgm:spPr/>
    </dgm:pt>
    <dgm:pt modelId="{19A63036-39CA-4434-946C-B0B6B7457AB4}" type="pres">
      <dgm:prSet presAssocID="{32C5A381-1655-4D67-819E-0DA3E7F5D5AA}" presName="compNode" presStyleCnt="0"/>
      <dgm:spPr/>
    </dgm:pt>
    <dgm:pt modelId="{AFEB08DF-5804-45A6-86B9-58B0166FA019}" type="pres">
      <dgm:prSet presAssocID="{32C5A381-1655-4D67-819E-0DA3E7F5D5AA}" presName="iconBgRect" presStyleLbl="bgShp" presStyleIdx="5" presStyleCnt="8"/>
      <dgm:spPr/>
    </dgm:pt>
    <dgm:pt modelId="{02C16366-89CF-43EC-AE38-2A2D8120A07E}" type="pres">
      <dgm:prSet presAssocID="{32C5A381-1655-4D67-819E-0DA3E7F5D5AA}" presName="iconRect" presStyleLbl="node1" presStyleIdx="5" presStyleCnt="8"/>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dgm:spPr>
      <dgm:extLst>
        <a:ext uri="{E40237B7-FDA0-4F09-8148-C483321AD2D9}">
          <dgm14:cNvPr xmlns:dgm14="http://schemas.microsoft.com/office/drawing/2010/diagram" id="0" name="" descr="Tools"/>
        </a:ext>
      </dgm:extLst>
    </dgm:pt>
    <dgm:pt modelId="{23168B39-1962-40BA-8E99-D358790C3AA8}" type="pres">
      <dgm:prSet presAssocID="{32C5A381-1655-4D67-819E-0DA3E7F5D5AA}" presName="spaceRect" presStyleCnt="0"/>
      <dgm:spPr/>
    </dgm:pt>
    <dgm:pt modelId="{21367937-131E-4E57-A535-630272B66114}" type="pres">
      <dgm:prSet presAssocID="{32C5A381-1655-4D67-819E-0DA3E7F5D5AA}" presName="textRect" presStyleLbl="revTx" presStyleIdx="5" presStyleCnt="8">
        <dgm:presLayoutVars>
          <dgm:chMax val="1"/>
          <dgm:chPref val="1"/>
        </dgm:presLayoutVars>
      </dgm:prSet>
      <dgm:spPr/>
    </dgm:pt>
    <dgm:pt modelId="{8DE6CA94-38D9-4DBF-881F-AF1D8314A0F1}" type="pres">
      <dgm:prSet presAssocID="{4957C26A-F0B3-4E97-9101-048ADE042277}" presName="sibTrans" presStyleCnt="0"/>
      <dgm:spPr/>
    </dgm:pt>
    <dgm:pt modelId="{FDF698E6-732E-415C-BFA0-1A0297C556DF}" type="pres">
      <dgm:prSet presAssocID="{70E31723-F0E8-43B8-B7C8-A33BC10BADB2}" presName="compNode" presStyleCnt="0"/>
      <dgm:spPr/>
    </dgm:pt>
    <dgm:pt modelId="{29800279-FFA1-42B2-A463-530AFEA3A746}" type="pres">
      <dgm:prSet presAssocID="{70E31723-F0E8-43B8-B7C8-A33BC10BADB2}" presName="iconBgRect" presStyleLbl="bgShp" presStyleIdx="6" presStyleCnt="8"/>
      <dgm:spPr/>
    </dgm:pt>
    <dgm:pt modelId="{191C6C0A-3532-421A-8706-CE9F980CBE44}" type="pres">
      <dgm:prSet presAssocID="{70E31723-F0E8-43B8-B7C8-A33BC10BADB2}" presName="iconRect" presStyleLbl="node1" presStyleIdx="6" presStyleCnt="8"/>
      <dgm:spPr>
        <a:blipFill>
          <a:blip xmlns:r="http://schemas.openxmlformats.org/officeDocument/2006/relationships"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dgm:spPr>
      <dgm:extLst>
        <a:ext uri="{E40237B7-FDA0-4F09-8148-C483321AD2D9}">
          <dgm14:cNvPr xmlns:dgm14="http://schemas.microsoft.com/office/drawing/2010/diagram" id="0" name="" descr="Checkmark"/>
        </a:ext>
      </dgm:extLst>
    </dgm:pt>
    <dgm:pt modelId="{1450BBC3-839D-40E8-917F-6EF9EE6500B1}" type="pres">
      <dgm:prSet presAssocID="{70E31723-F0E8-43B8-B7C8-A33BC10BADB2}" presName="spaceRect" presStyleCnt="0"/>
      <dgm:spPr/>
    </dgm:pt>
    <dgm:pt modelId="{BD7A8341-E3EE-477C-BB0C-D42227139F8F}" type="pres">
      <dgm:prSet presAssocID="{70E31723-F0E8-43B8-B7C8-A33BC10BADB2}" presName="textRect" presStyleLbl="revTx" presStyleIdx="6" presStyleCnt="8">
        <dgm:presLayoutVars>
          <dgm:chMax val="1"/>
          <dgm:chPref val="1"/>
        </dgm:presLayoutVars>
      </dgm:prSet>
      <dgm:spPr/>
    </dgm:pt>
    <dgm:pt modelId="{1179DE22-1CBB-4ECE-936C-FD4BC2AEE655}" type="pres">
      <dgm:prSet presAssocID="{96413E7A-6206-47A5-8913-F98DC355146C}" presName="sibTrans" presStyleCnt="0"/>
      <dgm:spPr/>
    </dgm:pt>
    <dgm:pt modelId="{63B3F447-89F6-4441-99FD-CA62DBF0849C}" type="pres">
      <dgm:prSet presAssocID="{80218272-FC03-4A4D-BC81-48B210C37188}" presName="compNode" presStyleCnt="0"/>
      <dgm:spPr/>
    </dgm:pt>
    <dgm:pt modelId="{66B050C7-ED0A-419F-A54C-A36A9EB7DFB6}" type="pres">
      <dgm:prSet presAssocID="{80218272-FC03-4A4D-BC81-48B210C37188}" presName="iconBgRect" presStyleLbl="bgShp" presStyleIdx="7" presStyleCnt="8"/>
      <dgm:spPr/>
    </dgm:pt>
    <dgm:pt modelId="{92E976C7-F707-400B-8D0D-B75714623CA3}" type="pres">
      <dgm:prSet presAssocID="{80218272-FC03-4A4D-BC81-48B210C37188}" presName="iconRect" presStyleLbl="node1" presStyleIdx="7" presStyleCnt="8"/>
      <dgm:spPr>
        <a:blipFill>
          <a:blip xmlns:r="http://schemas.openxmlformats.org/officeDocument/2006/relationships"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a:blipFill>
      </dgm:spPr>
      <dgm:extLst>
        <a:ext uri="{E40237B7-FDA0-4F09-8148-C483321AD2D9}">
          <dgm14:cNvPr xmlns:dgm14="http://schemas.microsoft.com/office/drawing/2010/diagram" id="0" name="" descr="Money"/>
        </a:ext>
      </dgm:extLst>
    </dgm:pt>
    <dgm:pt modelId="{7D2D1015-A35D-4AAB-8319-BC39DADBB867}" type="pres">
      <dgm:prSet presAssocID="{80218272-FC03-4A4D-BC81-48B210C37188}" presName="spaceRect" presStyleCnt="0"/>
      <dgm:spPr/>
    </dgm:pt>
    <dgm:pt modelId="{BC9244A2-50FC-434C-B797-A4976E95E771}" type="pres">
      <dgm:prSet presAssocID="{80218272-FC03-4A4D-BC81-48B210C37188}" presName="textRect" presStyleLbl="revTx" presStyleIdx="7" presStyleCnt="8">
        <dgm:presLayoutVars>
          <dgm:chMax val="1"/>
          <dgm:chPref val="1"/>
        </dgm:presLayoutVars>
      </dgm:prSet>
      <dgm:spPr/>
    </dgm:pt>
  </dgm:ptLst>
  <dgm:cxnLst>
    <dgm:cxn modelId="{68289708-4D38-4F96-84E5-95FD9405B275}" srcId="{EFEF8AF2-17CE-4994-AC75-5F685CAAE98F}" destId="{5C600AFE-9E0C-4166-8265-F89EAFC8AC51}" srcOrd="4" destOrd="0" parTransId="{E510C1AA-9903-4810-ACC6-79A1326778BA}" sibTransId="{AEFC410B-6438-4F24-AFA9-0B2FB6E5B490}"/>
    <dgm:cxn modelId="{EC049111-DABA-44DB-B79B-BDDD13E8F41E}" type="presOf" srcId="{41E9F8D2-ECEF-49DD-BFFA-BD4B3E705072}" destId="{9AF0992A-7D25-41AE-BA50-E03D9361F8C4}" srcOrd="0" destOrd="0" presId="urn:microsoft.com/office/officeart/2018/5/layout/IconCircleLabelList"/>
    <dgm:cxn modelId="{A0D00127-E4B7-4E0C-B9DC-7AF4BFC3FA3B}" srcId="{EFEF8AF2-17CE-4994-AC75-5F685CAAE98F}" destId="{70E31723-F0E8-43B8-B7C8-A33BC10BADB2}" srcOrd="6" destOrd="0" parTransId="{DEADC3F0-2BE0-4BF1-BC9E-0EA6000B9FFF}" sibTransId="{96413E7A-6206-47A5-8913-F98DC355146C}"/>
    <dgm:cxn modelId="{6A3F9E38-5DEB-424E-AE99-A8C257DDBBBF}" type="presOf" srcId="{EFEF8AF2-17CE-4994-AC75-5F685CAAE98F}" destId="{5DE3BDE1-950C-4820-84ED-3320508DBEC9}" srcOrd="0" destOrd="0" presId="urn:microsoft.com/office/officeart/2018/5/layout/IconCircleLabelList"/>
    <dgm:cxn modelId="{E587EF5D-645E-4773-8AAE-6957420AD2EA}" type="presOf" srcId="{3F0C0104-1A78-461F-933E-EBD153A7BC92}" destId="{A154B797-BB69-4557-BAD3-4CA3610C5BE1}" srcOrd="0" destOrd="0" presId="urn:microsoft.com/office/officeart/2018/5/layout/IconCircleLabelList"/>
    <dgm:cxn modelId="{0C384A61-1BDA-48BC-87DA-A9ACBD8D40A5}" type="presOf" srcId="{80218272-FC03-4A4D-BC81-48B210C37188}" destId="{BC9244A2-50FC-434C-B797-A4976E95E771}" srcOrd="0" destOrd="0" presId="urn:microsoft.com/office/officeart/2018/5/layout/IconCircleLabelList"/>
    <dgm:cxn modelId="{C9D18442-21F6-4D58-9D2E-AA419C2E43D1}" srcId="{EFEF8AF2-17CE-4994-AC75-5F685CAAE98F}" destId="{32C5A381-1655-4D67-819E-0DA3E7F5D5AA}" srcOrd="5" destOrd="0" parTransId="{E202BEE2-F949-486A-A58F-42E2A7B04DB2}" sibTransId="{4957C26A-F0B3-4E97-9101-048ADE042277}"/>
    <dgm:cxn modelId="{8A2F566B-1383-4B2E-8CCC-8BB15652EA9E}" type="presOf" srcId="{32C5A381-1655-4D67-819E-0DA3E7F5D5AA}" destId="{21367937-131E-4E57-A535-630272B66114}" srcOrd="0" destOrd="0" presId="urn:microsoft.com/office/officeart/2018/5/layout/IconCircleLabelList"/>
    <dgm:cxn modelId="{02199F80-59FF-4D77-9D2A-2E0E2F86365D}" srcId="{EFEF8AF2-17CE-4994-AC75-5F685CAAE98F}" destId="{94E2052D-679C-4697-936A-21DD5B9E7452}" srcOrd="2" destOrd="0" parTransId="{BF304BCA-A899-4673-A66B-2A559DBEE4BF}" sibTransId="{4E802AF2-5B38-4B17-9D2D-CEC7F35553FA}"/>
    <dgm:cxn modelId="{0F76F79F-827B-4FDA-A304-E762E036AA0B}" srcId="{EFEF8AF2-17CE-4994-AC75-5F685CAAE98F}" destId="{41E9F8D2-ECEF-49DD-BFFA-BD4B3E705072}" srcOrd="3" destOrd="0" parTransId="{8C7AD2F5-79BD-420D-BE22-EE10A40F4A16}" sibTransId="{2DAC9294-53C1-40B9-B01C-3ED6F46B1F24}"/>
    <dgm:cxn modelId="{7355F5A7-16DE-46AE-B64C-77FF8BC51B1D}" type="presOf" srcId="{5C600AFE-9E0C-4166-8265-F89EAFC8AC51}" destId="{EBC8BB26-B3D5-496F-8C44-419010CCE0C2}" srcOrd="0" destOrd="0" presId="urn:microsoft.com/office/officeart/2018/5/layout/IconCircleLabelList"/>
    <dgm:cxn modelId="{03ECE9D6-E203-40CA-9FF3-6B1FFDAF00D0}" srcId="{EFEF8AF2-17CE-4994-AC75-5F685CAAE98F}" destId="{80218272-FC03-4A4D-BC81-48B210C37188}" srcOrd="7" destOrd="0" parTransId="{04A45BF2-D17D-405E-8C05-2AC662D2300A}" sibTransId="{F65B843D-6776-47E9-87CB-415A47D5470C}"/>
    <dgm:cxn modelId="{19F733E7-95E0-4027-9CEF-945F0E49392B}" type="presOf" srcId="{94E2052D-679C-4697-936A-21DD5B9E7452}" destId="{3B079017-90B0-49E6-9C69-5C1DA8EF1E33}" srcOrd="0" destOrd="0" presId="urn:microsoft.com/office/officeart/2018/5/layout/IconCircleLabelList"/>
    <dgm:cxn modelId="{47D83EE9-D831-4327-BC6A-6E0482E7775A}" type="presOf" srcId="{70E31723-F0E8-43B8-B7C8-A33BC10BADB2}" destId="{BD7A8341-E3EE-477C-BB0C-D42227139F8F}" srcOrd="0" destOrd="0" presId="urn:microsoft.com/office/officeart/2018/5/layout/IconCircleLabelList"/>
    <dgm:cxn modelId="{51A5BBF1-3751-4CB5-B022-0EC22E3C3954}" srcId="{EFEF8AF2-17CE-4994-AC75-5F685CAAE98F}" destId="{25F67E7C-5F8B-4ED8-9D2C-0A0186B6790F}" srcOrd="0" destOrd="0" parTransId="{6F4A59A4-2046-437E-B3B6-DF3ED3F0F8D5}" sibTransId="{AF72A0A3-20F2-44B6-853F-5D80985EECC3}"/>
    <dgm:cxn modelId="{2D08A7F4-E9A5-4FFB-BF0E-81F49B6393CB}" srcId="{EFEF8AF2-17CE-4994-AC75-5F685CAAE98F}" destId="{3F0C0104-1A78-461F-933E-EBD153A7BC92}" srcOrd="1" destOrd="0" parTransId="{A299E33F-60B0-4A73-8BA5-F03854E34ED7}" sibTransId="{38D6685B-A623-4395-A834-C744162B123A}"/>
    <dgm:cxn modelId="{DF533BF7-D0E2-4670-B4C3-4E0A456D4CE1}" type="presOf" srcId="{25F67E7C-5F8B-4ED8-9D2C-0A0186B6790F}" destId="{0A91F25F-664A-4EDC-8DF3-1307F9B351F2}" srcOrd="0" destOrd="0" presId="urn:microsoft.com/office/officeart/2018/5/layout/IconCircleLabelList"/>
    <dgm:cxn modelId="{2E5C2CD4-9F51-4439-AAA1-5CE95E826081}" type="presParOf" srcId="{5DE3BDE1-950C-4820-84ED-3320508DBEC9}" destId="{BC746F8B-A603-4787-ABD0-678932AADF93}" srcOrd="0" destOrd="0" presId="urn:microsoft.com/office/officeart/2018/5/layout/IconCircleLabelList"/>
    <dgm:cxn modelId="{B6940CA0-49BF-439D-A799-C5B061A3A32D}" type="presParOf" srcId="{BC746F8B-A603-4787-ABD0-678932AADF93}" destId="{FC4AAF2D-B540-4990-A5FE-9C0E700DBC6A}" srcOrd="0" destOrd="0" presId="urn:microsoft.com/office/officeart/2018/5/layout/IconCircleLabelList"/>
    <dgm:cxn modelId="{171FC9A2-6C37-468A-811B-0D93DD2C27F5}" type="presParOf" srcId="{BC746F8B-A603-4787-ABD0-678932AADF93}" destId="{B6919579-5D45-4740-A2F1-A708B854921A}" srcOrd="1" destOrd="0" presId="urn:microsoft.com/office/officeart/2018/5/layout/IconCircleLabelList"/>
    <dgm:cxn modelId="{B13C8FE8-2F59-498E-AF8F-D67477541FEF}" type="presParOf" srcId="{BC746F8B-A603-4787-ABD0-678932AADF93}" destId="{93627DA7-ADCE-480C-A471-F662672341DC}" srcOrd="2" destOrd="0" presId="urn:microsoft.com/office/officeart/2018/5/layout/IconCircleLabelList"/>
    <dgm:cxn modelId="{A48B8BE2-159F-4802-B19A-A91DBC673753}" type="presParOf" srcId="{BC746F8B-A603-4787-ABD0-678932AADF93}" destId="{0A91F25F-664A-4EDC-8DF3-1307F9B351F2}" srcOrd="3" destOrd="0" presId="urn:microsoft.com/office/officeart/2018/5/layout/IconCircleLabelList"/>
    <dgm:cxn modelId="{10AF4056-A398-4D42-A911-BDADC6DEF5DC}" type="presParOf" srcId="{5DE3BDE1-950C-4820-84ED-3320508DBEC9}" destId="{1702C73A-A1DC-4B47-BF5F-BE78D5A61F0D}" srcOrd="1" destOrd="0" presId="urn:microsoft.com/office/officeart/2018/5/layout/IconCircleLabelList"/>
    <dgm:cxn modelId="{1436B0EF-EA21-4698-896D-369A767425BC}" type="presParOf" srcId="{5DE3BDE1-950C-4820-84ED-3320508DBEC9}" destId="{85780433-D1E2-4DB5-824A-FBC35071B503}" srcOrd="2" destOrd="0" presId="urn:microsoft.com/office/officeart/2018/5/layout/IconCircleLabelList"/>
    <dgm:cxn modelId="{2D5C01B4-189D-4EA3-9851-2A26ECA47322}" type="presParOf" srcId="{85780433-D1E2-4DB5-824A-FBC35071B503}" destId="{4FD89E52-C88C-4469-89EB-9FDBE9EF4286}" srcOrd="0" destOrd="0" presId="urn:microsoft.com/office/officeart/2018/5/layout/IconCircleLabelList"/>
    <dgm:cxn modelId="{76E1513E-CF1F-476E-9964-45E98B1A2DE6}" type="presParOf" srcId="{85780433-D1E2-4DB5-824A-FBC35071B503}" destId="{E802BB6C-0820-4711-B22B-EF1B6E968001}" srcOrd="1" destOrd="0" presId="urn:microsoft.com/office/officeart/2018/5/layout/IconCircleLabelList"/>
    <dgm:cxn modelId="{6DAF870C-DECA-4CF8-AF64-4859620E551A}" type="presParOf" srcId="{85780433-D1E2-4DB5-824A-FBC35071B503}" destId="{F1BC9589-9709-4C11-823C-394EF43D1889}" srcOrd="2" destOrd="0" presId="urn:microsoft.com/office/officeart/2018/5/layout/IconCircleLabelList"/>
    <dgm:cxn modelId="{D0CA601E-CCE0-4007-968C-85E914B4A556}" type="presParOf" srcId="{85780433-D1E2-4DB5-824A-FBC35071B503}" destId="{A154B797-BB69-4557-BAD3-4CA3610C5BE1}" srcOrd="3" destOrd="0" presId="urn:microsoft.com/office/officeart/2018/5/layout/IconCircleLabelList"/>
    <dgm:cxn modelId="{9E59DBB7-6D3E-462F-84D8-B045DF3FC62D}" type="presParOf" srcId="{5DE3BDE1-950C-4820-84ED-3320508DBEC9}" destId="{FFE50A4C-9A8E-4CF3-9521-4D0A1F4FF48A}" srcOrd="3" destOrd="0" presId="urn:microsoft.com/office/officeart/2018/5/layout/IconCircleLabelList"/>
    <dgm:cxn modelId="{3FF66A1A-089B-41E3-B719-45CA1F58C89B}" type="presParOf" srcId="{5DE3BDE1-950C-4820-84ED-3320508DBEC9}" destId="{59A84C4C-7F0B-4847-BFD6-108C6499D77E}" srcOrd="4" destOrd="0" presId="urn:microsoft.com/office/officeart/2018/5/layout/IconCircleLabelList"/>
    <dgm:cxn modelId="{3994E0A6-58CD-406B-98D8-88B06244F816}" type="presParOf" srcId="{59A84C4C-7F0B-4847-BFD6-108C6499D77E}" destId="{09E4A908-BEAA-4D0B-94AC-0C5D8AF0D813}" srcOrd="0" destOrd="0" presId="urn:microsoft.com/office/officeart/2018/5/layout/IconCircleLabelList"/>
    <dgm:cxn modelId="{B7CD6258-4937-4E40-8E7D-A8861AD92905}" type="presParOf" srcId="{59A84C4C-7F0B-4847-BFD6-108C6499D77E}" destId="{1A029726-6C2F-46FA-9A7E-9F31AA9FBB89}" srcOrd="1" destOrd="0" presId="urn:microsoft.com/office/officeart/2018/5/layout/IconCircleLabelList"/>
    <dgm:cxn modelId="{F142CA0A-54D4-41C2-A8D6-84A1905D1AF3}" type="presParOf" srcId="{59A84C4C-7F0B-4847-BFD6-108C6499D77E}" destId="{15A3E1F8-17A0-49A6-8B1C-FD456D731193}" srcOrd="2" destOrd="0" presId="urn:microsoft.com/office/officeart/2018/5/layout/IconCircleLabelList"/>
    <dgm:cxn modelId="{C8B2C7E6-65EE-4BBE-B737-97DECB12FFCE}" type="presParOf" srcId="{59A84C4C-7F0B-4847-BFD6-108C6499D77E}" destId="{3B079017-90B0-49E6-9C69-5C1DA8EF1E33}" srcOrd="3" destOrd="0" presId="urn:microsoft.com/office/officeart/2018/5/layout/IconCircleLabelList"/>
    <dgm:cxn modelId="{190700F4-6864-4E75-9A24-521222446A23}" type="presParOf" srcId="{5DE3BDE1-950C-4820-84ED-3320508DBEC9}" destId="{A2D0ECD6-E17B-4F92-933A-33BA33233723}" srcOrd="5" destOrd="0" presId="urn:microsoft.com/office/officeart/2018/5/layout/IconCircleLabelList"/>
    <dgm:cxn modelId="{FC44B954-C6BE-4EA6-9DBA-FD995EBDE75E}" type="presParOf" srcId="{5DE3BDE1-950C-4820-84ED-3320508DBEC9}" destId="{78FE3EAA-9F62-487D-8708-EAB5F21F2959}" srcOrd="6" destOrd="0" presId="urn:microsoft.com/office/officeart/2018/5/layout/IconCircleLabelList"/>
    <dgm:cxn modelId="{A4D259D5-F959-45E4-960A-B40E3957FC9B}" type="presParOf" srcId="{78FE3EAA-9F62-487D-8708-EAB5F21F2959}" destId="{6A9179C3-579C-4450-9FC8-D33F952D3DD3}" srcOrd="0" destOrd="0" presId="urn:microsoft.com/office/officeart/2018/5/layout/IconCircleLabelList"/>
    <dgm:cxn modelId="{C70369D4-178C-47F0-A571-E0D25972B37A}" type="presParOf" srcId="{78FE3EAA-9F62-487D-8708-EAB5F21F2959}" destId="{44585BC7-AFF7-4704-9750-25520481A671}" srcOrd="1" destOrd="0" presId="urn:microsoft.com/office/officeart/2018/5/layout/IconCircleLabelList"/>
    <dgm:cxn modelId="{49A83E4B-619E-44CD-8B09-BAAE0DD12F13}" type="presParOf" srcId="{78FE3EAA-9F62-487D-8708-EAB5F21F2959}" destId="{7D70207A-A7E4-4BDA-B7AA-7D0FB25095F6}" srcOrd="2" destOrd="0" presId="urn:microsoft.com/office/officeart/2018/5/layout/IconCircleLabelList"/>
    <dgm:cxn modelId="{6AA2E7C7-1ED2-4638-91CF-997A6DC50B8A}" type="presParOf" srcId="{78FE3EAA-9F62-487D-8708-EAB5F21F2959}" destId="{9AF0992A-7D25-41AE-BA50-E03D9361F8C4}" srcOrd="3" destOrd="0" presId="urn:microsoft.com/office/officeart/2018/5/layout/IconCircleLabelList"/>
    <dgm:cxn modelId="{4CE4E7BC-1483-43DD-A244-1CD6504BCED5}" type="presParOf" srcId="{5DE3BDE1-950C-4820-84ED-3320508DBEC9}" destId="{CBCCCF9D-874C-4822-B5E5-E8D5AC00E324}" srcOrd="7" destOrd="0" presId="urn:microsoft.com/office/officeart/2018/5/layout/IconCircleLabelList"/>
    <dgm:cxn modelId="{4D1C3C47-5B82-4A20-A87B-8569D59884C6}" type="presParOf" srcId="{5DE3BDE1-950C-4820-84ED-3320508DBEC9}" destId="{EBD09FC9-E557-42F0-84DB-F9948DDF07BB}" srcOrd="8" destOrd="0" presId="urn:microsoft.com/office/officeart/2018/5/layout/IconCircleLabelList"/>
    <dgm:cxn modelId="{49139686-C4D6-47CE-A163-B5A1238A8155}" type="presParOf" srcId="{EBD09FC9-E557-42F0-84DB-F9948DDF07BB}" destId="{AA48CEB9-63E7-4F8A-8B18-3B49CFFF1BA9}" srcOrd="0" destOrd="0" presId="urn:microsoft.com/office/officeart/2018/5/layout/IconCircleLabelList"/>
    <dgm:cxn modelId="{E3B94511-9FB3-4D2F-B89D-5E0C450C4701}" type="presParOf" srcId="{EBD09FC9-E557-42F0-84DB-F9948DDF07BB}" destId="{ED8F5060-9CA0-4EEC-ADC2-08F43A0E5ECC}" srcOrd="1" destOrd="0" presId="urn:microsoft.com/office/officeart/2018/5/layout/IconCircleLabelList"/>
    <dgm:cxn modelId="{1C0D9052-B643-471E-8E62-1DE48C675006}" type="presParOf" srcId="{EBD09FC9-E557-42F0-84DB-F9948DDF07BB}" destId="{6DF9FB39-852D-4C1F-A36C-A6BBDC3AA723}" srcOrd="2" destOrd="0" presId="urn:microsoft.com/office/officeart/2018/5/layout/IconCircleLabelList"/>
    <dgm:cxn modelId="{6C911754-A1B2-4837-9881-31E895B2EDA1}" type="presParOf" srcId="{EBD09FC9-E557-42F0-84DB-F9948DDF07BB}" destId="{EBC8BB26-B3D5-496F-8C44-419010CCE0C2}" srcOrd="3" destOrd="0" presId="urn:microsoft.com/office/officeart/2018/5/layout/IconCircleLabelList"/>
    <dgm:cxn modelId="{41F8FEA9-1835-4C1F-862B-9262B0523D1F}" type="presParOf" srcId="{5DE3BDE1-950C-4820-84ED-3320508DBEC9}" destId="{054C5C0D-22DA-4010-9338-189C397DF297}" srcOrd="9" destOrd="0" presId="urn:microsoft.com/office/officeart/2018/5/layout/IconCircleLabelList"/>
    <dgm:cxn modelId="{7DCFDEC6-BFB9-4B88-8202-7DE326022F77}" type="presParOf" srcId="{5DE3BDE1-950C-4820-84ED-3320508DBEC9}" destId="{19A63036-39CA-4434-946C-B0B6B7457AB4}" srcOrd="10" destOrd="0" presId="urn:microsoft.com/office/officeart/2018/5/layout/IconCircleLabelList"/>
    <dgm:cxn modelId="{08AA7C67-1BCE-4F00-A0DD-6BED85D01FD0}" type="presParOf" srcId="{19A63036-39CA-4434-946C-B0B6B7457AB4}" destId="{AFEB08DF-5804-45A6-86B9-58B0166FA019}" srcOrd="0" destOrd="0" presId="urn:microsoft.com/office/officeart/2018/5/layout/IconCircleLabelList"/>
    <dgm:cxn modelId="{A0A57B3E-CB38-4E72-B952-2E7F7BDB2400}" type="presParOf" srcId="{19A63036-39CA-4434-946C-B0B6B7457AB4}" destId="{02C16366-89CF-43EC-AE38-2A2D8120A07E}" srcOrd="1" destOrd="0" presId="urn:microsoft.com/office/officeart/2018/5/layout/IconCircleLabelList"/>
    <dgm:cxn modelId="{8A64E7A3-1656-45D8-960A-67E3B0AFDF85}" type="presParOf" srcId="{19A63036-39CA-4434-946C-B0B6B7457AB4}" destId="{23168B39-1962-40BA-8E99-D358790C3AA8}" srcOrd="2" destOrd="0" presId="urn:microsoft.com/office/officeart/2018/5/layout/IconCircleLabelList"/>
    <dgm:cxn modelId="{7CF4D861-B75F-46A1-80E1-1F1DC5AE49B4}" type="presParOf" srcId="{19A63036-39CA-4434-946C-B0B6B7457AB4}" destId="{21367937-131E-4E57-A535-630272B66114}" srcOrd="3" destOrd="0" presId="urn:microsoft.com/office/officeart/2018/5/layout/IconCircleLabelList"/>
    <dgm:cxn modelId="{33BEAB65-4520-498F-BF81-98ADA751CFA8}" type="presParOf" srcId="{5DE3BDE1-950C-4820-84ED-3320508DBEC9}" destId="{8DE6CA94-38D9-4DBF-881F-AF1D8314A0F1}" srcOrd="11" destOrd="0" presId="urn:microsoft.com/office/officeart/2018/5/layout/IconCircleLabelList"/>
    <dgm:cxn modelId="{CA7C234A-964D-4741-8282-4E05B3F62004}" type="presParOf" srcId="{5DE3BDE1-950C-4820-84ED-3320508DBEC9}" destId="{FDF698E6-732E-415C-BFA0-1A0297C556DF}" srcOrd="12" destOrd="0" presId="urn:microsoft.com/office/officeart/2018/5/layout/IconCircleLabelList"/>
    <dgm:cxn modelId="{6F0E8DDC-5378-490F-AA3D-AD31B9D8A7AF}" type="presParOf" srcId="{FDF698E6-732E-415C-BFA0-1A0297C556DF}" destId="{29800279-FFA1-42B2-A463-530AFEA3A746}" srcOrd="0" destOrd="0" presId="urn:microsoft.com/office/officeart/2018/5/layout/IconCircleLabelList"/>
    <dgm:cxn modelId="{77E735F9-DE4E-45B9-B2AA-3A40F3F50073}" type="presParOf" srcId="{FDF698E6-732E-415C-BFA0-1A0297C556DF}" destId="{191C6C0A-3532-421A-8706-CE9F980CBE44}" srcOrd="1" destOrd="0" presId="urn:microsoft.com/office/officeart/2018/5/layout/IconCircleLabelList"/>
    <dgm:cxn modelId="{999A387C-C135-4AB9-A750-1059C0902E00}" type="presParOf" srcId="{FDF698E6-732E-415C-BFA0-1A0297C556DF}" destId="{1450BBC3-839D-40E8-917F-6EF9EE6500B1}" srcOrd="2" destOrd="0" presId="urn:microsoft.com/office/officeart/2018/5/layout/IconCircleLabelList"/>
    <dgm:cxn modelId="{61E59FA5-04D0-43B4-9330-7BC619CE2081}" type="presParOf" srcId="{FDF698E6-732E-415C-BFA0-1A0297C556DF}" destId="{BD7A8341-E3EE-477C-BB0C-D42227139F8F}" srcOrd="3" destOrd="0" presId="urn:microsoft.com/office/officeart/2018/5/layout/IconCircleLabelList"/>
    <dgm:cxn modelId="{08489347-2510-4995-9254-9BBD7E902040}" type="presParOf" srcId="{5DE3BDE1-950C-4820-84ED-3320508DBEC9}" destId="{1179DE22-1CBB-4ECE-936C-FD4BC2AEE655}" srcOrd="13" destOrd="0" presId="urn:microsoft.com/office/officeart/2018/5/layout/IconCircleLabelList"/>
    <dgm:cxn modelId="{F3DDE3F3-5E16-4B40-955C-564BEB0F6FB1}" type="presParOf" srcId="{5DE3BDE1-950C-4820-84ED-3320508DBEC9}" destId="{63B3F447-89F6-4441-99FD-CA62DBF0849C}" srcOrd="14" destOrd="0" presId="urn:microsoft.com/office/officeart/2018/5/layout/IconCircleLabelList"/>
    <dgm:cxn modelId="{DAEA9C34-570B-4C91-B2A4-1EAD3A1C6C70}" type="presParOf" srcId="{63B3F447-89F6-4441-99FD-CA62DBF0849C}" destId="{66B050C7-ED0A-419F-A54C-A36A9EB7DFB6}" srcOrd="0" destOrd="0" presId="urn:microsoft.com/office/officeart/2018/5/layout/IconCircleLabelList"/>
    <dgm:cxn modelId="{B6FF56CD-569B-4ACA-B9D5-287A5858422F}" type="presParOf" srcId="{63B3F447-89F6-4441-99FD-CA62DBF0849C}" destId="{92E976C7-F707-400B-8D0D-B75714623CA3}" srcOrd="1" destOrd="0" presId="urn:microsoft.com/office/officeart/2018/5/layout/IconCircleLabelList"/>
    <dgm:cxn modelId="{ED7C16AE-B12C-4F43-A81A-C81B1D5F9BCD}" type="presParOf" srcId="{63B3F447-89F6-4441-99FD-CA62DBF0849C}" destId="{7D2D1015-A35D-4AAB-8319-BC39DADBB867}" srcOrd="2" destOrd="0" presId="urn:microsoft.com/office/officeart/2018/5/layout/IconCircleLabelList"/>
    <dgm:cxn modelId="{08B3B343-705A-4B44-848D-A58BC9423D9A}" type="presParOf" srcId="{63B3F447-89F6-4441-99FD-CA62DBF0849C}" destId="{BC9244A2-50FC-434C-B797-A4976E95E77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B2C841-2988-4596-88FC-74F743FD51CF}">
      <dsp:nvSpPr>
        <dsp:cNvPr id="0" name=""/>
        <dsp:cNvSpPr/>
      </dsp:nvSpPr>
      <dsp:spPr>
        <a:xfrm>
          <a:off x="1449053" y="1051816"/>
          <a:ext cx="3674839" cy="2451117"/>
        </a:xfrm>
        <a:prstGeom prst="rect">
          <a:avLst/>
        </a:prstGeom>
        <a:solidFill>
          <a:schemeClr val="accent1">
            <a:alpha val="90000"/>
            <a:tint val="40000"/>
            <a:hueOff val="0"/>
            <a:satOff val="0"/>
            <a:lumOff val="0"/>
            <a:alphaOff val="0"/>
          </a:schemeClr>
        </a:solidFill>
        <a:ln w="1714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Font typeface="Wingdings" panose="05000000000000000000" pitchFamily="2" charset="2"/>
            <a:buNone/>
          </a:pPr>
          <a:r>
            <a:rPr lang="en-US" sz="1600" kern="1200" dirty="0"/>
            <a:t>-Budgeted as “Other direct Cost” </a:t>
          </a:r>
        </a:p>
        <a:p>
          <a:pPr marL="0" lvl="0" indent="0" algn="l" defTabSz="711200">
            <a:lnSpc>
              <a:spcPct val="90000"/>
            </a:lnSpc>
            <a:spcBef>
              <a:spcPct val="0"/>
            </a:spcBef>
            <a:spcAft>
              <a:spcPct val="35000"/>
            </a:spcAft>
            <a:buFont typeface="Wingdings" panose="05000000000000000000" pitchFamily="2" charset="2"/>
            <a:buNone/>
          </a:pPr>
          <a:r>
            <a:rPr lang="en-US" sz="1600" kern="1200" dirty="0"/>
            <a:t>-Include a brief summary of the DMS plan and description of the requested DMS Costs within the Budget Justification with the dollar amount</a:t>
          </a:r>
        </a:p>
        <a:p>
          <a:pPr marL="0" lvl="0" indent="0" algn="l" defTabSz="711200">
            <a:lnSpc>
              <a:spcPct val="90000"/>
            </a:lnSpc>
            <a:spcBef>
              <a:spcPct val="0"/>
            </a:spcBef>
            <a:spcAft>
              <a:spcPct val="35000"/>
            </a:spcAft>
            <a:buFont typeface="Wingdings" panose="05000000000000000000" pitchFamily="2" charset="2"/>
            <a:buNone/>
          </a:pPr>
          <a:r>
            <a:rPr lang="en-US" sz="1600" kern="1200" dirty="0"/>
            <a:t>-File named “Data Management and Sharing Costs”</a:t>
          </a:r>
        </a:p>
        <a:p>
          <a:pPr marL="0" lvl="0" indent="0" algn="l" defTabSz="711200">
            <a:lnSpc>
              <a:spcPct val="90000"/>
            </a:lnSpc>
            <a:spcBef>
              <a:spcPct val="0"/>
            </a:spcBef>
            <a:spcAft>
              <a:spcPct val="35000"/>
            </a:spcAft>
            <a:buNone/>
          </a:pPr>
          <a:endParaRPr lang="en-US" sz="1600" kern="1200" dirty="0"/>
        </a:p>
      </dsp:txBody>
      <dsp:txXfrm>
        <a:off x="2037027" y="1051816"/>
        <a:ext cx="3086864" cy="2451117"/>
      </dsp:txXfrm>
    </dsp:sp>
    <dsp:sp modelId="{AE26BF0C-E793-46D7-9A33-C2F260939528}">
      <dsp:nvSpPr>
        <dsp:cNvPr id="0" name=""/>
        <dsp:cNvSpPr/>
      </dsp:nvSpPr>
      <dsp:spPr>
        <a:xfrm>
          <a:off x="245090" y="233429"/>
          <a:ext cx="1650786" cy="1708065"/>
        </a:xfrm>
        <a:prstGeom prst="ellipse">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Detailed R&amp;R Budget Model</a:t>
          </a:r>
        </a:p>
      </dsp:txBody>
      <dsp:txXfrm>
        <a:off x="486842" y="483569"/>
        <a:ext cx="1167282" cy="1207785"/>
      </dsp:txXfrm>
    </dsp:sp>
    <dsp:sp modelId="{D60A5B48-11E2-41CA-B722-E507C6BDFB99}">
      <dsp:nvSpPr>
        <dsp:cNvPr id="0" name=""/>
        <dsp:cNvSpPr/>
      </dsp:nvSpPr>
      <dsp:spPr>
        <a:xfrm>
          <a:off x="6883895" y="1038899"/>
          <a:ext cx="3674839" cy="2451117"/>
        </a:xfrm>
        <a:prstGeom prst="rect">
          <a:avLst/>
        </a:prstGeom>
        <a:solidFill>
          <a:schemeClr val="accent1">
            <a:alpha val="90000"/>
            <a:tint val="40000"/>
            <a:hueOff val="0"/>
            <a:satOff val="0"/>
            <a:lumOff val="0"/>
            <a:alphaOff val="0"/>
          </a:schemeClr>
        </a:solidFill>
        <a:ln w="1714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a:lnSpc>
              <a:spcPct val="90000"/>
            </a:lnSpc>
            <a:spcBef>
              <a:spcPct val="0"/>
            </a:spcBef>
            <a:spcAft>
              <a:spcPct val="35000"/>
            </a:spcAft>
            <a:buNone/>
          </a:pPr>
          <a:r>
            <a:rPr lang="en-US" sz="1600" kern="1200" dirty="0"/>
            <a:t>-Budgeting is to be included in the “Additional Narrative Justification” attachment with a description of DMS costs</a:t>
          </a:r>
        </a:p>
        <a:p>
          <a:pPr marL="0" lvl="0" indent="0" algn="l" defTabSz="711200">
            <a:lnSpc>
              <a:spcPct val="90000"/>
            </a:lnSpc>
            <a:spcBef>
              <a:spcPct val="0"/>
            </a:spcBef>
            <a:spcAft>
              <a:spcPct val="35000"/>
            </a:spcAft>
            <a:buNone/>
          </a:pPr>
          <a:r>
            <a:rPr lang="en-US" sz="1600" kern="1200" dirty="0"/>
            <a:t>-Include the dollar amount</a:t>
          </a:r>
        </a:p>
        <a:p>
          <a:pPr marL="0" lvl="0" indent="0" algn="l" defTabSz="711200">
            <a:lnSpc>
              <a:spcPct val="90000"/>
            </a:lnSpc>
            <a:spcBef>
              <a:spcPct val="0"/>
            </a:spcBef>
            <a:spcAft>
              <a:spcPct val="35000"/>
            </a:spcAft>
            <a:buNone/>
          </a:pPr>
          <a:r>
            <a:rPr lang="en-US" sz="1600" kern="1200" dirty="0"/>
            <a:t>-Include a brief summary of the DMS plan</a:t>
          </a:r>
        </a:p>
      </dsp:txBody>
      <dsp:txXfrm>
        <a:off x="7471870" y="1038899"/>
        <a:ext cx="3086864" cy="2451117"/>
      </dsp:txXfrm>
    </dsp:sp>
    <dsp:sp modelId="{0566AF2C-9546-44FB-888D-47B84EE26310}">
      <dsp:nvSpPr>
        <dsp:cNvPr id="0" name=""/>
        <dsp:cNvSpPr/>
      </dsp:nvSpPr>
      <dsp:spPr>
        <a:xfrm>
          <a:off x="5483473" y="157898"/>
          <a:ext cx="1650786" cy="1708065"/>
        </a:xfrm>
        <a:prstGeom prst="ellipse">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kern="1200" dirty="0"/>
            <a:t>Modular Budget Model</a:t>
          </a:r>
        </a:p>
      </dsp:txBody>
      <dsp:txXfrm>
        <a:off x="5725225" y="408038"/>
        <a:ext cx="1167282" cy="12077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AAF2D-B540-4990-A5FE-9C0E700DBC6A}">
      <dsp:nvSpPr>
        <dsp:cNvPr id="0" name=""/>
        <dsp:cNvSpPr/>
      </dsp:nvSpPr>
      <dsp:spPr>
        <a:xfrm>
          <a:off x="678587" y="2162"/>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919579-5D45-4740-A2F1-A708B854921A}">
      <dsp:nvSpPr>
        <dsp:cNvPr id="0" name=""/>
        <dsp:cNvSpPr/>
      </dsp:nvSpPr>
      <dsp:spPr>
        <a:xfrm>
          <a:off x="907789" y="231363"/>
          <a:ext cx="617080" cy="6170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1F25F-664A-4EDC-8DF3-1307F9B351F2}">
      <dsp:nvSpPr>
        <dsp:cNvPr id="0" name=""/>
        <dsp:cNvSpPr/>
      </dsp:nvSpPr>
      <dsp:spPr>
        <a:xfrm>
          <a:off x="334786" y="141263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3"/>
            </a:rPr>
            <a:t>Brand new: WSU DMS Website</a:t>
          </a:r>
          <a:endParaRPr lang="en-US" sz="1400" kern="1200" dirty="0"/>
        </a:p>
      </dsp:txBody>
      <dsp:txXfrm>
        <a:off x="334786" y="1412631"/>
        <a:ext cx="1763085" cy="705234"/>
      </dsp:txXfrm>
    </dsp:sp>
    <dsp:sp modelId="{4FD89E52-C88C-4469-89EB-9FDBE9EF4286}">
      <dsp:nvSpPr>
        <dsp:cNvPr id="0" name=""/>
        <dsp:cNvSpPr/>
      </dsp:nvSpPr>
      <dsp:spPr>
        <a:xfrm>
          <a:off x="2750213" y="2162"/>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02BB6C-0820-4711-B22B-EF1B6E968001}">
      <dsp:nvSpPr>
        <dsp:cNvPr id="0" name=""/>
        <dsp:cNvSpPr/>
      </dsp:nvSpPr>
      <dsp:spPr>
        <a:xfrm>
          <a:off x="2979414" y="231363"/>
          <a:ext cx="617080" cy="61708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54B797-BB69-4557-BAD3-4CA3610C5BE1}">
      <dsp:nvSpPr>
        <dsp:cNvPr id="0" name=""/>
        <dsp:cNvSpPr/>
      </dsp:nvSpPr>
      <dsp:spPr>
        <a:xfrm>
          <a:off x="2406412" y="141263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6"/>
            </a:rPr>
            <a:t>NIH Data Sharing Learning Resource</a:t>
          </a:r>
          <a:endParaRPr lang="en-US" sz="1400" kern="1200" dirty="0"/>
        </a:p>
      </dsp:txBody>
      <dsp:txXfrm>
        <a:off x="2406412" y="1412631"/>
        <a:ext cx="1763085" cy="705234"/>
      </dsp:txXfrm>
    </dsp:sp>
    <dsp:sp modelId="{09E4A908-BEAA-4D0B-94AC-0C5D8AF0D813}">
      <dsp:nvSpPr>
        <dsp:cNvPr id="0" name=""/>
        <dsp:cNvSpPr/>
      </dsp:nvSpPr>
      <dsp:spPr>
        <a:xfrm>
          <a:off x="4821839" y="2162"/>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A029726-6C2F-46FA-9A7E-9F31AA9FBB89}">
      <dsp:nvSpPr>
        <dsp:cNvPr id="0" name=""/>
        <dsp:cNvSpPr/>
      </dsp:nvSpPr>
      <dsp:spPr>
        <a:xfrm>
          <a:off x="5051040" y="231363"/>
          <a:ext cx="617080" cy="6170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079017-90B0-49E6-9C69-5C1DA8EF1E33}">
      <dsp:nvSpPr>
        <dsp:cNvPr id="0" name=""/>
        <dsp:cNvSpPr/>
      </dsp:nvSpPr>
      <dsp:spPr>
        <a:xfrm>
          <a:off x="4478038" y="141263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9"/>
            </a:rPr>
            <a:t>WSU Library Data Management Guides</a:t>
          </a:r>
          <a:endParaRPr lang="en-US" sz="1400" kern="1200" dirty="0"/>
        </a:p>
      </dsp:txBody>
      <dsp:txXfrm>
        <a:off x="4478038" y="1412631"/>
        <a:ext cx="1763085" cy="705234"/>
      </dsp:txXfrm>
    </dsp:sp>
    <dsp:sp modelId="{6A9179C3-579C-4450-9FC8-D33F952D3DD3}">
      <dsp:nvSpPr>
        <dsp:cNvPr id="0" name=""/>
        <dsp:cNvSpPr/>
      </dsp:nvSpPr>
      <dsp:spPr>
        <a:xfrm>
          <a:off x="6893465" y="2162"/>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585BC7-AFF7-4704-9750-25520481A671}">
      <dsp:nvSpPr>
        <dsp:cNvPr id="0" name=""/>
        <dsp:cNvSpPr/>
      </dsp:nvSpPr>
      <dsp:spPr>
        <a:xfrm>
          <a:off x="7122666" y="231363"/>
          <a:ext cx="617080" cy="61708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F0992A-7D25-41AE-BA50-E03D9361F8C4}">
      <dsp:nvSpPr>
        <dsp:cNvPr id="0" name=""/>
        <dsp:cNvSpPr/>
      </dsp:nvSpPr>
      <dsp:spPr>
        <a:xfrm>
          <a:off x="6549664" y="141263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12"/>
            </a:rPr>
            <a:t>NIH Data Management and Sharing Policy</a:t>
          </a:r>
          <a:endParaRPr lang="en-US" sz="1400" kern="1200" dirty="0"/>
        </a:p>
      </dsp:txBody>
      <dsp:txXfrm>
        <a:off x="6549664" y="1412631"/>
        <a:ext cx="1763085" cy="705234"/>
      </dsp:txXfrm>
    </dsp:sp>
    <dsp:sp modelId="{AA48CEB9-63E7-4F8A-8B18-3B49CFFF1BA9}">
      <dsp:nvSpPr>
        <dsp:cNvPr id="0" name=""/>
        <dsp:cNvSpPr/>
      </dsp:nvSpPr>
      <dsp:spPr>
        <a:xfrm>
          <a:off x="8965091" y="2162"/>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8F5060-9CA0-4EEC-ADC2-08F43A0E5ECC}">
      <dsp:nvSpPr>
        <dsp:cNvPr id="0" name=""/>
        <dsp:cNvSpPr/>
      </dsp:nvSpPr>
      <dsp:spPr>
        <a:xfrm>
          <a:off x="9194292" y="231363"/>
          <a:ext cx="617080" cy="617080"/>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C8BB26-B3D5-496F-8C44-419010CCE0C2}">
      <dsp:nvSpPr>
        <dsp:cNvPr id="0" name=""/>
        <dsp:cNvSpPr/>
      </dsp:nvSpPr>
      <dsp:spPr>
        <a:xfrm>
          <a:off x="8621289" y="1412631"/>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15"/>
            </a:rPr>
            <a:t>COGR Data Management Resources</a:t>
          </a:r>
          <a:endParaRPr lang="en-US" sz="1400" kern="1200" dirty="0"/>
        </a:p>
      </dsp:txBody>
      <dsp:txXfrm>
        <a:off x="8621289" y="1412631"/>
        <a:ext cx="1763085" cy="705234"/>
      </dsp:txXfrm>
    </dsp:sp>
    <dsp:sp modelId="{AFEB08DF-5804-45A6-86B9-58B0166FA019}">
      <dsp:nvSpPr>
        <dsp:cNvPr id="0" name=""/>
        <dsp:cNvSpPr/>
      </dsp:nvSpPr>
      <dsp:spPr>
        <a:xfrm>
          <a:off x="2750213" y="2558637"/>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C16366-89CF-43EC-AE38-2A2D8120A07E}">
      <dsp:nvSpPr>
        <dsp:cNvPr id="0" name=""/>
        <dsp:cNvSpPr/>
      </dsp:nvSpPr>
      <dsp:spPr>
        <a:xfrm>
          <a:off x="2979414" y="2787838"/>
          <a:ext cx="617080" cy="617080"/>
        </a:xfrm>
        <a:prstGeom prst="rect">
          <a:avLst/>
        </a:prstGeom>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367937-131E-4E57-A535-630272B66114}">
      <dsp:nvSpPr>
        <dsp:cNvPr id="0" name=""/>
        <dsp:cNvSpPr/>
      </dsp:nvSpPr>
      <dsp:spPr>
        <a:xfrm>
          <a:off x="2406412" y="396910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18"/>
            </a:rPr>
            <a:t>DMP Tool</a:t>
          </a:r>
          <a:r>
            <a:rPr lang="en-US" sz="1400" kern="1200" dirty="0"/>
            <a:t>  </a:t>
          </a:r>
        </a:p>
      </dsp:txBody>
      <dsp:txXfrm>
        <a:off x="2406412" y="3969105"/>
        <a:ext cx="1763085" cy="705234"/>
      </dsp:txXfrm>
    </dsp:sp>
    <dsp:sp modelId="{29800279-FFA1-42B2-A463-530AFEA3A746}">
      <dsp:nvSpPr>
        <dsp:cNvPr id="0" name=""/>
        <dsp:cNvSpPr/>
      </dsp:nvSpPr>
      <dsp:spPr>
        <a:xfrm>
          <a:off x="4821839" y="2558637"/>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1C6C0A-3532-421A-8706-CE9F980CBE44}">
      <dsp:nvSpPr>
        <dsp:cNvPr id="0" name=""/>
        <dsp:cNvSpPr/>
      </dsp:nvSpPr>
      <dsp:spPr>
        <a:xfrm>
          <a:off x="5051040" y="2787838"/>
          <a:ext cx="617080" cy="617080"/>
        </a:xfrm>
        <a:prstGeom prst="rect">
          <a:avLst/>
        </a:prstGeom>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7A8341-E3EE-477C-BB0C-D42227139F8F}">
      <dsp:nvSpPr>
        <dsp:cNvPr id="0" name=""/>
        <dsp:cNvSpPr/>
      </dsp:nvSpPr>
      <dsp:spPr>
        <a:xfrm>
          <a:off x="4478038" y="396910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21"/>
            </a:rPr>
            <a:t>DMP Assistant</a:t>
          </a:r>
          <a:endParaRPr lang="en-US" sz="1400" kern="1200" dirty="0"/>
        </a:p>
      </dsp:txBody>
      <dsp:txXfrm>
        <a:off x="4478038" y="3969105"/>
        <a:ext cx="1763085" cy="705234"/>
      </dsp:txXfrm>
    </dsp:sp>
    <dsp:sp modelId="{66B050C7-ED0A-419F-A54C-A36A9EB7DFB6}">
      <dsp:nvSpPr>
        <dsp:cNvPr id="0" name=""/>
        <dsp:cNvSpPr/>
      </dsp:nvSpPr>
      <dsp:spPr>
        <a:xfrm>
          <a:off x="6893465" y="2558637"/>
          <a:ext cx="1075482" cy="107548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E976C7-F707-400B-8D0D-B75714623CA3}">
      <dsp:nvSpPr>
        <dsp:cNvPr id="0" name=""/>
        <dsp:cNvSpPr/>
      </dsp:nvSpPr>
      <dsp:spPr>
        <a:xfrm>
          <a:off x="7122666" y="2787838"/>
          <a:ext cx="617080" cy="617080"/>
        </a:xfrm>
        <a:prstGeom prst="rect">
          <a:avLst/>
        </a:prstGeom>
        <a:blipFill>
          <a:blip xmlns:r="http://schemas.openxmlformats.org/officeDocument/2006/relationships"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a:blipFill>
        <a:ln w="1714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244A2-50FC-434C-B797-A4976E95E771}">
      <dsp:nvSpPr>
        <dsp:cNvPr id="0" name=""/>
        <dsp:cNvSpPr/>
      </dsp:nvSpPr>
      <dsp:spPr>
        <a:xfrm>
          <a:off x="6549664" y="3969105"/>
          <a:ext cx="1763085" cy="705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hlinkClick xmlns:r="http://schemas.openxmlformats.org/officeDocument/2006/relationships" r:id="rId24"/>
            </a:rPr>
            <a:t>Funding Agency Requirements </a:t>
          </a:r>
          <a:endParaRPr lang="en-US" sz="1400" kern="1200" dirty="0"/>
        </a:p>
      </dsp:txBody>
      <dsp:txXfrm>
        <a:off x="6549664" y="3969105"/>
        <a:ext cx="1763085" cy="70523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007295-A262-4B4C-B3B9-A5147EDA21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8440C5D-AF0B-4D35-87E2-31586FE763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42D976-EE9F-4D81-93B4-309048736BC3}" type="datetimeFigureOut">
              <a:rPr lang="en-US" smtClean="0"/>
              <a:t>12/7/2022</a:t>
            </a:fld>
            <a:endParaRPr lang="en-US" dirty="0"/>
          </a:p>
        </p:txBody>
      </p:sp>
      <p:sp>
        <p:nvSpPr>
          <p:cNvPr id="4" name="Footer Placeholder 3">
            <a:extLst>
              <a:ext uri="{FF2B5EF4-FFF2-40B4-BE49-F238E27FC236}">
                <a16:creationId xmlns:a16="http://schemas.microsoft.com/office/drawing/2014/main" id="{076E2C2C-8523-4618-A980-A47A4BE03C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E426EBE-7AF6-4EEA-A555-9CC10FE10A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EB6B82-8D0B-4843-8350-0C677FAF726C}" type="slidenum">
              <a:rPr lang="en-US" smtClean="0"/>
              <a:t>‹#›</a:t>
            </a:fld>
            <a:endParaRPr lang="en-US" dirty="0"/>
          </a:p>
        </p:txBody>
      </p:sp>
    </p:spTree>
    <p:extLst>
      <p:ext uri="{BB962C8B-B14F-4D97-AF65-F5344CB8AC3E}">
        <p14:creationId xmlns:p14="http://schemas.microsoft.com/office/powerpoint/2010/main" val="1898120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B9D09-B8C5-4B94-B5DC-AF4ED464E025}" type="datetimeFigureOut">
              <a:rPr lang="en-US" smtClean="0"/>
              <a:t>12/7/2022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EC689-B63F-4B6D-AF6D-31DA368AC821}" type="slidenum">
              <a:rPr lang="en-US" smtClean="0"/>
              <a:t>‹#›</a:t>
            </a:fld>
            <a:endParaRPr lang="en-US" dirty="0"/>
          </a:p>
        </p:txBody>
      </p:sp>
    </p:spTree>
    <p:extLst>
      <p:ext uri="{BB962C8B-B14F-4D97-AF65-F5344CB8AC3E}">
        <p14:creationId xmlns:p14="http://schemas.microsoft.com/office/powerpoint/2010/main" val="2359136600"/>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mptool.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orap.wsu.edu/toolbox/"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haring.nih.gov/data-management-and-sharing-policy/planning-and-budgeting-for-data-management-and-sharing/budgeting-for-data-management-shari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rex.libraries.wsu.edu/esplor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libraries.wsu.edu/scholarly-communication/research-exchange-faq"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libraries.wsu.edu/research-exchange-submission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olicies.wsu.edu/prf/index/manuals/executive-policy-manual/ep08/"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policies.wsu.edu/prf/index/manuals/business-policies-and-procedures-manual/bppm-87-01/" TargetMode="External"/><Relationship Id="rId5" Type="http://schemas.openxmlformats.org/officeDocument/2006/relationships/hyperlink" Target="https://policies.wsu.edu/prf/index/manuals/business-policies-and-procedures-manual/bppm-45-35/" TargetMode="External"/><Relationship Id="rId4" Type="http://schemas.openxmlformats.org/officeDocument/2006/relationships/hyperlink" Target="https://policies.wsu.edu/prf/index/manuals/executive-policy-manual/ep37/"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s://dmptool.org/" TargetMode="External"/><Relationship Id="rId3" Type="http://schemas.openxmlformats.org/officeDocument/2006/relationships/hyperlink" Target="https://research.wsu.edu/dms/" TargetMode="External"/><Relationship Id="rId7" Type="http://schemas.openxmlformats.org/officeDocument/2006/relationships/hyperlink" Target="https://www.cogr.edu/nih-data-management-and-sharing"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sharing.nih.gov/data-management-and-sharing-policy/about-data-management-and-sharing-policies/data-management-and-sharing-policy-overview" TargetMode="External"/><Relationship Id="rId5" Type="http://schemas.openxmlformats.org/officeDocument/2006/relationships/hyperlink" Target="https://libguides.libraries.wsu.edu/rdmlibguide/dmp" TargetMode="External"/><Relationship Id="rId10" Type="http://schemas.openxmlformats.org/officeDocument/2006/relationships/hyperlink" Target="https://research.wsu.edu/dms-funding-agency-requirements/" TargetMode="External"/><Relationship Id="rId4" Type="http://schemas.openxmlformats.org/officeDocument/2006/relationships/hyperlink" Target="https://sharing.nih.gov/about/learning" TargetMode="External"/><Relationship Id="rId9" Type="http://schemas.openxmlformats.org/officeDocument/2006/relationships/hyperlink" Target="https://assistant.portagenetwork.c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grants.nih.gov/grants/guide/notice-files/NOT-OD-21-013.html"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osti.gov/2022-OSTP-Public-Access-Memo-Releas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1</a:t>
            </a:fld>
            <a:endParaRPr lang="en-US" dirty="0"/>
          </a:p>
        </p:txBody>
      </p:sp>
    </p:spTree>
    <p:extLst>
      <p:ext uri="{BB962C8B-B14F-4D97-AF65-F5344CB8AC3E}">
        <p14:creationId xmlns:p14="http://schemas.microsoft.com/office/powerpoint/2010/main" val="878492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342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337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722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104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709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https://dmptool.org/</a:t>
            </a:r>
            <a:r>
              <a:rPr lang="en-US" sz="12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u="none"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66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548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479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dirty="0">
                <a:solidFill>
                  <a:schemeClr val="tx1"/>
                </a:solidFill>
                <a:effectLst/>
                <a:latin typeface="+mn-lt"/>
                <a:hlinkClick r:id="rId3" tooltip="https://orap.wsu.edu/toolbox/">
                  <a:extLst>
                    <a:ext uri="{A12FA001-AC4F-418D-AE19-62706E023703}">
                      <ahyp:hlinkClr xmlns:ahyp="http://schemas.microsoft.com/office/drawing/2018/hyperlinkcolor" val="tx"/>
                    </a:ext>
                  </a:extLst>
                </a:hlinkClick>
              </a:rPr>
              <a:t>https://orap.wsu.edu/toolbox/</a:t>
            </a:r>
            <a:r>
              <a:rPr lang="en-US" sz="1200" b="0" i="0" u="sng" dirty="0">
                <a:solidFill>
                  <a:schemeClr val="tx1"/>
                </a:solidFill>
                <a:effectLst/>
                <a:latin typeface="+mn-lt"/>
              </a:rPr>
              <a:t> </a:t>
            </a:r>
          </a:p>
          <a:p>
            <a:endParaRPr lang="en-US" sz="1200" b="0" i="0" dirty="0">
              <a:solidFill>
                <a:srgbClr val="242424"/>
              </a:solidFill>
              <a:effectLst/>
              <a:latin typeface="+mn-lt"/>
            </a:endParaRPr>
          </a:p>
          <a:p>
            <a:r>
              <a:rPr lang="en-US" sz="1200" u="sng" dirty="0">
                <a:latin typeface="+mn-lt"/>
              </a:rPr>
              <a:t>https://research.wsu.edu/dms/</a:t>
            </a:r>
          </a:p>
          <a:p>
            <a:r>
              <a:rPr lang="en-US" sz="1200" b="0" i="0" dirty="0">
                <a:solidFill>
                  <a:srgbClr val="242424"/>
                </a:solidFill>
                <a:effectLst/>
                <a:latin typeface="-apple-system"/>
              </a:rPr>
              <a:t> </a:t>
            </a:r>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266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20</a:t>
            </a:fld>
            <a:endParaRPr lang="en-US" dirty="0"/>
          </a:p>
        </p:txBody>
      </p:sp>
    </p:spTree>
    <p:extLst>
      <p:ext uri="{BB962C8B-B14F-4D97-AF65-F5344CB8AC3E}">
        <p14:creationId xmlns:p14="http://schemas.microsoft.com/office/powerpoint/2010/main" val="142297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https://research.wsu.edu/dms/  </a:t>
            </a:r>
          </a:p>
        </p:txBody>
      </p:sp>
      <p:sp>
        <p:nvSpPr>
          <p:cNvPr id="4" name="Slide Number Placeholder 3"/>
          <p:cNvSpPr>
            <a:spLocks noGrp="1"/>
          </p:cNvSpPr>
          <p:nvPr>
            <p:ph type="sldNum" sz="quarter" idx="5"/>
          </p:nvPr>
        </p:nvSpPr>
        <p:spPr/>
        <p:txBody>
          <a:bodyPr/>
          <a:lstStyle/>
          <a:p>
            <a:fld id="{85CEC689-B63F-4B6D-AF6D-31DA368AC821}" type="slidenum">
              <a:rPr lang="en-US" smtClean="0"/>
              <a:t>2</a:t>
            </a:fld>
            <a:endParaRPr lang="en-US" dirty="0"/>
          </a:p>
        </p:txBody>
      </p:sp>
    </p:spTree>
    <p:extLst>
      <p:ext uri="{BB962C8B-B14F-4D97-AF65-F5344CB8AC3E}">
        <p14:creationId xmlns:p14="http://schemas.microsoft.com/office/powerpoint/2010/main" val="2289359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hlinkClick r:id="rId3">
                  <a:extLst>
                    <a:ext uri="{A12FA001-AC4F-418D-AE19-62706E023703}">
                      <ahyp:hlinkClr xmlns:ahyp="http://schemas.microsoft.com/office/drawing/2018/hyperlinkcolor" val="tx"/>
                    </a:ext>
                  </a:extLst>
                </a:hlinkClick>
              </a:rPr>
              <a:t>https://sharing.nih.gov/data-management-and-sharing-policy/planning-and-budgeting-for-data-management-and-sharing/budgeting-for-data-management-sharing</a:t>
            </a:r>
            <a:endParaRPr lang="en-US" sz="1200" dirty="0">
              <a:solidFill>
                <a:schemeClr val="tx1"/>
              </a:solidFill>
            </a:endParaRPr>
          </a:p>
          <a:p>
            <a:endParaRPr lang="en-US" sz="1200" b="1"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292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22</a:t>
            </a:fld>
            <a:endParaRPr lang="en-US" dirty="0"/>
          </a:p>
        </p:txBody>
      </p:sp>
    </p:spTree>
    <p:extLst>
      <p:ext uri="{BB962C8B-B14F-4D97-AF65-F5344CB8AC3E}">
        <p14:creationId xmlns:p14="http://schemas.microsoft.com/office/powerpoint/2010/main" val="96807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164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24</a:t>
            </a:fld>
            <a:endParaRPr lang="en-US" dirty="0"/>
          </a:p>
        </p:txBody>
      </p:sp>
    </p:spTree>
    <p:extLst>
      <p:ext uri="{BB962C8B-B14F-4D97-AF65-F5344CB8AC3E}">
        <p14:creationId xmlns:p14="http://schemas.microsoft.com/office/powerpoint/2010/main" val="3878115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hlinkClick r:id="rId3">
                  <a:extLst>
                    <a:ext uri="{A12FA001-AC4F-418D-AE19-62706E023703}">
                      <ahyp:hlinkClr xmlns:ahyp="http://schemas.microsoft.com/office/drawing/2018/hyperlinkcolor" val="tx"/>
                    </a:ext>
                  </a:extLst>
                </a:hlinkClick>
              </a:rPr>
              <a:t>https://rex.libraries.wsu.edu/esploro/</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5CEC689-B63F-4B6D-AF6D-31DA368AC821}" type="slidenum">
              <a:rPr lang="en-US" smtClean="0"/>
              <a:t>25</a:t>
            </a:fld>
            <a:endParaRPr lang="en-US" dirty="0"/>
          </a:p>
        </p:txBody>
      </p:sp>
    </p:spTree>
    <p:extLst>
      <p:ext uri="{BB962C8B-B14F-4D97-AF65-F5344CB8AC3E}">
        <p14:creationId xmlns:p14="http://schemas.microsoft.com/office/powerpoint/2010/main" val="3192328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hlinkClick r:id="rId3">
                  <a:extLst>
                    <a:ext uri="{A12FA001-AC4F-418D-AE19-62706E023703}">
                      <ahyp:hlinkClr xmlns:ahyp="http://schemas.microsoft.com/office/drawing/2018/hyperlinkcolor" val="tx"/>
                    </a:ext>
                  </a:extLst>
                </a:hlinkClick>
              </a:rPr>
              <a:t>https://libraries.wsu.edu/scholarly-communication/research-exchange-faq</a:t>
            </a:r>
            <a:endParaRPr lang="en-US" sz="1200" dirty="0">
              <a:solidFill>
                <a:schemeClr val="tx1"/>
              </a:solidFill>
            </a:endParaRPr>
          </a:p>
          <a:p>
            <a:endParaRPr lang="en-US" sz="1200" dirty="0">
              <a:solidFill>
                <a:schemeClr val="tx1"/>
              </a:solidFill>
            </a:endParaRPr>
          </a:p>
          <a:p>
            <a:r>
              <a:rPr lang="en-US" sz="1200" dirty="0">
                <a:solidFill>
                  <a:schemeClr val="tx1"/>
                </a:solidFill>
                <a:hlinkClick r:id="rId4">
                  <a:extLst>
                    <a:ext uri="{A12FA001-AC4F-418D-AE19-62706E023703}">
                      <ahyp:hlinkClr xmlns:ahyp="http://schemas.microsoft.com/office/drawing/2018/hyperlinkcolor" val="tx"/>
                    </a:ext>
                  </a:extLst>
                </a:hlinkClick>
              </a:rPr>
              <a:t>https://libraries.wsu.edu/research-exchange-submissions/</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85CEC689-B63F-4B6D-AF6D-31DA368AC821}" type="slidenum">
              <a:rPr lang="en-US" smtClean="0"/>
              <a:t>26</a:t>
            </a:fld>
            <a:endParaRPr lang="en-US" dirty="0"/>
          </a:p>
        </p:txBody>
      </p:sp>
    </p:spTree>
    <p:extLst>
      <p:ext uri="{BB962C8B-B14F-4D97-AF65-F5344CB8AC3E}">
        <p14:creationId xmlns:p14="http://schemas.microsoft.com/office/powerpoint/2010/main" val="2135196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27</a:t>
            </a:fld>
            <a:endParaRPr lang="en-US" dirty="0"/>
          </a:p>
        </p:txBody>
      </p:sp>
    </p:spTree>
    <p:extLst>
      <p:ext uri="{BB962C8B-B14F-4D97-AF65-F5344CB8AC3E}">
        <p14:creationId xmlns:p14="http://schemas.microsoft.com/office/powerpoint/2010/main" val="842677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791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WSU Executive Policy 8, ‘WSU System Data Policies’: </a:t>
            </a:r>
            <a:r>
              <a:rPr lang="en-US" sz="12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https://policies.wsu.edu/prf/index/manuals/executive-policy-manual/ep08/</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Symbol" panose="05050102010706020507" pitchFamily="18" charset="2"/>
              <a:buNone/>
            </a:pP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WSU Executive Policy 37, ‘WSU Information Security Policy’: </a:t>
            </a:r>
            <a:r>
              <a:rPr lang="en-US" sz="12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https://policies.wsu.edu/prf/index/manuals/executive-policy-manual/ep37/</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Symbol" panose="05050102010706020507" pitchFamily="18" charset="2"/>
              <a:buNone/>
            </a:pP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WSU BPPM 45.35, ‘Managing Research Records’: </a:t>
            </a:r>
            <a:r>
              <a:rPr lang="en-US" sz="12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https://policies.wsu.edu/prf/index/manuals/business-policies-and-procedures-manual/bppm-45-35/</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Symbol" panose="05050102010706020507" pitchFamily="18" charset="2"/>
              <a:buNone/>
            </a:pP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WSU BPPM 87.01, ‘WSU Information Security Roles, Responsibilities, and Definitions’: </a:t>
            </a:r>
            <a:r>
              <a:rPr lang="en-US" sz="12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https://policies.wsu.edu/prf/index/manuals/business-policies-and-procedures-manual/bppm-87-01/</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endParaRPr lang="en-US" sz="12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237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30</a:t>
            </a:fld>
            <a:endParaRPr lang="en-US" dirty="0"/>
          </a:p>
        </p:txBody>
      </p:sp>
    </p:spTree>
    <p:extLst>
      <p:ext uri="{BB962C8B-B14F-4D97-AF65-F5344CB8AC3E}">
        <p14:creationId xmlns:p14="http://schemas.microsoft.com/office/powerpoint/2010/main" val="1403041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3</a:t>
            </a:fld>
            <a:endParaRPr lang="en-US" dirty="0"/>
          </a:p>
        </p:txBody>
      </p:sp>
    </p:spTree>
    <p:extLst>
      <p:ext uri="{BB962C8B-B14F-4D97-AF65-F5344CB8AC3E}">
        <p14:creationId xmlns:p14="http://schemas.microsoft.com/office/powerpoint/2010/main" val="2849055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https://policies.wsu.edu/prf/index/manuals/executive-policy-manual/ep41/  </a:t>
            </a:r>
          </a:p>
        </p:txBody>
      </p:sp>
      <p:sp>
        <p:nvSpPr>
          <p:cNvPr id="4" name="Slide Number Placeholder 3"/>
          <p:cNvSpPr>
            <a:spLocks noGrp="1"/>
          </p:cNvSpPr>
          <p:nvPr>
            <p:ph type="sldNum" sz="quarter" idx="5"/>
          </p:nvPr>
        </p:nvSpPr>
        <p:spPr/>
        <p:txBody>
          <a:bodyPr/>
          <a:lstStyle/>
          <a:p>
            <a:fld id="{85CEC689-B63F-4B6D-AF6D-31DA368AC821}" type="slidenum">
              <a:rPr lang="en-US" smtClean="0"/>
              <a:t>31</a:t>
            </a:fld>
            <a:endParaRPr lang="en-US" dirty="0"/>
          </a:p>
        </p:txBody>
      </p:sp>
    </p:spTree>
    <p:extLst>
      <p:ext uri="{BB962C8B-B14F-4D97-AF65-F5344CB8AC3E}">
        <p14:creationId xmlns:p14="http://schemas.microsoft.com/office/powerpoint/2010/main" val="3900161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32</a:t>
            </a:fld>
            <a:endParaRPr lang="en-US" dirty="0"/>
          </a:p>
        </p:txBody>
      </p:sp>
    </p:spTree>
    <p:extLst>
      <p:ext uri="{BB962C8B-B14F-4D97-AF65-F5344CB8AC3E}">
        <p14:creationId xmlns:p14="http://schemas.microsoft.com/office/powerpoint/2010/main" val="37322292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33</a:t>
            </a:fld>
            <a:endParaRPr lang="en-US" dirty="0"/>
          </a:p>
        </p:txBody>
      </p:sp>
    </p:spTree>
    <p:extLst>
      <p:ext uri="{BB962C8B-B14F-4D97-AF65-F5344CB8AC3E}">
        <p14:creationId xmlns:p14="http://schemas.microsoft.com/office/powerpoint/2010/main" val="2298065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5"/>
          </p:nvPr>
        </p:nvSpPr>
        <p:spPr/>
        <p:txBody>
          <a:bodyPr/>
          <a:lstStyle/>
          <a:p>
            <a:fld id="{85CEC689-B63F-4B6D-AF6D-31DA368AC821}" type="slidenum">
              <a:rPr lang="en-US" smtClean="0"/>
              <a:t>34</a:t>
            </a:fld>
            <a:endParaRPr lang="en-US" dirty="0"/>
          </a:p>
        </p:txBody>
      </p:sp>
    </p:spTree>
    <p:extLst>
      <p:ext uri="{BB962C8B-B14F-4D97-AF65-F5344CB8AC3E}">
        <p14:creationId xmlns:p14="http://schemas.microsoft.com/office/powerpoint/2010/main" val="2940010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chemeClr val="tx1"/>
                </a:solidFill>
                <a:effectLst/>
                <a:latin typeface="+mn-lt"/>
              </a:rPr>
              <a:t>Brand new WSU DMS website: this is our WSU landing page for all things DMS related. We will have resources, tools, updates, and links for more information all on this one page for your convenience. </a:t>
            </a:r>
          </a:p>
          <a:p>
            <a:r>
              <a:rPr lang="en-US" sz="1200" dirty="0">
                <a:solidFill>
                  <a:schemeClr val="tx1"/>
                </a:solidFill>
                <a:latin typeface="+mn-lt"/>
                <a:hlinkClick r:id="rId3">
                  <a:extLst>
                    <a:ext uri="{A12FA001-AC4F-418D-AE19-62706E023703}">
                      <ahyp:hlinkClr xmlns:ahyp="http://schemas.microsoft.com/office/drawing/2018/hyperlinkcolor" val="tx"/>
                    </a:ext>
                  </a:extLst>
                </a:hlinkClick>
              </a:rPr>
              <a:t>https://research.wsu.edu/dms/</a:t>
            </a:r>
            <a:endParaRPr lang="en-US" sz="1200" dirty="0">
              <a:solidFill>
                <a:schemeClr val="tx1"/>
              </a:solidFill>
              <a:latin typeface="+mn-lt"/>
            </a:endParaRPr>
          </a:p>
          <a:p>
            <a:endParaRPr lang="en-US" sz="1200" dirty="0">
              <a:solidFill>
                <a:schemeClr val="tx1"/>
              </a:solidFill>
              <a:latin typeface="+mn-lt"/>
              <a:hlinkClick r:id="rId4">
                <a:extLst>
                  <a:ext uri="{A12FA001-AC4F-418D-AE19-62706E023703}">
                    <ahyp:hlinkClr xmlns:ahyp="http://schemas.microsoft.com/office/drawing/2018/hyperlinkcolor" val="tx"/>
                  </a:ext>
                </a:extLst>
              </a:hlinkClick>
            </a:endParaRPr>
          </a:p>
          <a:p>
            <a:pPr algn="l"/>
            <a:r>
              <a:rPr lang="en-US" sz="1200" dirty="0">
                <a:solidFill>
                  <a:schemeClr val="tx1"/>
                </a:solidFill>
                <a:effectLst/>
                <a:latin typeface="+mn-lt"/>
              </a:rPr>
              <a:t>NIH Data Sharing Learning: this is where the NIH routinely uploads their webinars and learning tools.</a:t>
            </a:r>
          </a:p>
          <a:p>
            <a:r>
              <a:rPr lang="en-US" sz="1200" dirty="0">
                <a:solidFill>
                  <a:schemeClr val="tx1"/>
                </a:solidFill>
                <a:latin typeface="+mn-lt"/>
                <a:hlinkClick r:id="rId4">
                  <a:extLst>
                    <a:ext uri="{A12FA001-AC4F-418D-AE19-62706E023703}">
                      <ahyp:hlinkClr xmlns:ahyp="http://schemas.microsoft.com/office/drawing/2018/hyperlinkcolor" val="tx"/>
                    </a:ext>
                  </a:extLst>
                </a:hlinkClick>
              </a:rPr>
              <a:t>https://sharing.nih.gov/about/learning</a:t>
            </a:r>
            <a:endParaRPr lang="en-US" sz="1200" dirty="0">
              <a:solidFill>
                <a:schemeClr val="tx1"/>
              </a:solidFill>
              <a:latin typeface="+mn-lt"/>
            </a:endParaRPr>
          </a:p>
          <a:p>
            <a:endParaRPr lang="en-US" sz="1200" dirty="0">
              <a:solidFill>
                <a:schemeClr val="tx1"/>
              </a:solidFill>
              <a:latin typeface="+mn-lt"/>
            </a:endParaRPr>
          </a:p>
          <a:p>
            <a:r>
              <a:rPr lang="en-US" sz="1200" b="0" i="0" dirty="0">
                <a:solidFill>
                  <a:schemeClr val="tx1"/>
                </a:solidFill>
                <a:effectLst/>
                <a:latin typeface="+mn-lt"/>
              </a:rPr>
              <a:t>WSU Library guides: this is WSU Library page for helping WSU faculty l</a:t>
            </a:r>
            <a:r>
              <a:rPr lang="en-US" sz="1200" dirty="0">
                <a:solidFill>
                  <a:schemeClr val="tx1"/>
                </a:solidFill>
                <a:effectLst/>
                <a:latin typeface="+mn-lt"/>
              </a:rPr>
              <a:t>earn how to better manage their research team's data throughout all phases of the research lifecycle.</a:t>
            </a:r>
            <a:endParaRPr lang="en-US" sz="1200" dirty="0">
              <a:solidFill>
                <a:schemeClr val="tx1"/>
              </a:solidFill>
              <a:latin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mn-lt"/>
                <a:hlinkClick r:id="rId5">
                  <a:extLst>
                    <a:ext uri="{A12FA001-AC4F-418D-AE19-62706E023703}">
                      <ahyp:hlinkClr xmlns:ahyp="http://schemas.microsoft.com/office/drawing/2018/hyperlinkcolor" val="tx"/>
                    </a:ext>
                  </a:extLst>
                </a:hlinkClick>
              </a:rPr>
              <a:t>https://libguides.libraries.wsu.edu/rdmlibguide/dmp</a:t>
            </a:r>
            <a:r>
              <a:rPr lang="en-US" sz="1200" dirty="0">
                <a:solidFill>
                  <a:schemeClr val="tx1"/>
                </a:solidFill>
                <a:latin typeface="+mn-lt"/>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solidFill>
              <a:latin typeface="+mn-lt"/>
              <a:hlinkClick r:id="rId6">
                <a:extLst>
                  <a:ext uri="{A12FA001-AC4F-418D-AE19-62706E023703}">
                    <ahyp:hlinkClr xmlns:ahyp="http://schemas.microsoft.com/office/drawing/2018/hyperlinkcolor" val="tx"/>
                  </a:ext>
                </a:extLst>
              </a:hlinkClick>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dirty="0">
                <a:solidFill>
                  <a:schemeClr val="tx1"/>
                </a:solidFill>
                <a:effectLst/>
                <a:latin typeface="+mn-lt"/>
              </a:rPr>
              <a:t>NIH Data management and sharing policy page: this a great tool to learn what is expected of investigators and institutions under the 2003 NIH Data Sharing Policy and the 2023 NIH Data Management &amp; Sharing Policy</a:t>
            </a:r>
            <a:endParaRPr lang="en-US" sz="1200" dirty="0">
              <a:solidFill>
                <a:srgbClr val="0563C1"/>
              </a:solidFill>
              <a:latin typeface="+mn-lt"/>
              <a:hlinkClick r:id="rId6">
                <a:extLst>
                  <a:ext uri="{A12FA001-AC4F-418D-AE19-62706E023703}">
                    <ahyp:hlinkClr xmlns:ahyp="http://schemas.microsoft.com/office/drawing/2018/hyperlinkcolor" val="tx"/>
                  </a:ext>
                </a:extLst>
              </a:hlinkClick>
            </a:endParaRPr>
          </a:p>
          <a:p>
            <a:r>
              <a:rPr lang="en-US" sz="1200" dirty="0">
                <a:solidFill>
                  <a:schemeClr val="tx1"/>
                </a:solidFill>
                <a:latin typeface="+mn-lt"/>
                <a:hlinkClick r:id="rId6">
                  <a:extLst>
                    <a:ext uri="{A12FA001-AC4F-418D-AE19-62706E023703}">
                      <ahyp:hlinkClr xmlns:ahyp="http://schemas.microsoft.com/office/drawing/2018/hyperlinkcolor" val="tx"/>
                    </a:ext>
                  </a:extLst>
                </a:hlinkClick>
              </a:rPr>
              <a:t>https://sharing.nih.gov/data-management-and-sharing-policy/about-data-management-and-sharing-policies/data-management-and-sharing-policy-overview</a:t>
            </a:r>
            <a:endParaRPr lang="en-US" sz="1200" dirty="0">
              <a:solidFill>
                <a:schemeClr val="tx1"/>
              </a:solidFill>
              <a:latin typeface="+mn-lt"/>
            </a:endParaRPr>
          </a:p>
          <a:p>
            <a:endParaRPr lang="en-US" sz="1200" dirty="0">
              <a:solidFill>
                <a:schemeClr val="tx1"/>
              </a:solidFill>
              <a:latin typeface="+mn-lt"/>
              <a:hlinkClick r:id="rId7">
                <a:extLst>
                  <a:ext uri="{A12FA001-AC4F-418D-AE19-62706E023703}">
                    <ahyp:hlinkClr xmlns:ahyp="http://schemas.microsoft.com/office/drawing/2018/hyperlinkcolor" val="tx"/>
                  </a:ext>
                </a:extLst>
              </a:hlinkClick>
            </a:endParaRPr>
          </a:p>
          <a:p>
            <a:r>
              <a:rPr lang="en-US" sz="1200" b="0" i="0" dirty="0">
                <a:solidFill>
                  <a:schemeClr val="tx1"/>
                </a:solidFill>
                <a:effectLst/>
                <a:latin typeface="+mn-lt"/>
              </a:rPr>
              <a:t>COGR data management resources: Includes policies, supplements, FAQs and other resources from the Council on Government Relations on new policies.</a:t>
            </a:r>
            <a:endParaRPr lang="en-US" sz="1200" dirty="0">
              <a:solidFill>
                <a:srgbClr val="0563C1"/>
              </a:solidFill>
              <a:latin typeface="+mn-lt"/>
              <a:hlinkClick r:id="rId7">
                <a:extLst>
                  <a:ext uri="{A12FA001-AC4F-418D-AE19-62706E023703}">
                    <ahyp:hlinkClr xmlns:ahyp="http://schemas.microsoft.com/office/drawing/2018/hyperlinkcolor" val="tx"/>
                  </a:ext>
                </a:extLst>
              </a:hlinkClick>
            </a:endParaRPr>
          </a:p>
          <a:p>
            <a:r>
              <a:rPr lang="en-US" sz="1200" dirty="0">
                <a:solidFill>
                  <a:schemeClr val="tx1"/>
                </a:solidFill>
                <a:latin typeface="+mn-lt"/>
                <a:hlinkClick r:id="rId7">
                  <a:extLst>
                    <a:ext uri="{A12FA001-AC4F-418D-AE19-62706E023703}">
                      <ahyp:hlinkClr xmlns:ahyp="http://schemas.microsoft.com/office/drawing/2018/hyperlinkcolor" val="tx"/>
                    </a:ext>
                  </a:extLst>
                </a:hlinkClick>
              </a:rPr>
              <a:t>https://www.cogr.edu/nih-data-management-and-sharing</a:t>
            </a:r>
            <a:endParaRPr lang="en-US" sz="1200" dirty="0">
              <a:solidFill>
                <a:schemeClr val="tx1"/>
              </a:solidFill>
              <a:latin typeface="+mn-lt"/>
            </a:endParaRPr>
          </a:p>
          <a:p>
            <a:endParaRPr lang="en-US" sz="1200" dirty="0">
              <a:solidFill>
                <a:schemeClr val="tx1"/>
              </a:solidFill>
              <a:latin typeface="+mn-lt"/>
            </a:endParaRPr>
          </a:p>
          <a:p>
            <a:pPr algn="l"/>
            <a:r>
              <a:rPr lang="en-US" sz="1200" dirty="0">
                <a:solidFill>
                  <a:schemeClr val="tx1"/>
                </a:solidFill>
                <a:effectLst/>
                <a:latin typeface="+mn-lt"/>
              </a:rPr>
              <a:t>The DMP tool can help Create Data Management Plans that meet requirements and promote your research.</a:t>
            </a:r>
          </a:p>
          <a:p>
            <a:r>
              <a:rPr lang="en-US" sz="1200" dirty="0">
                <a:solidFill>
                  <a:schemeClr val="tx1"/>
                </a:solidFill>
                <a:latin typeface="+mn-lt"/>
                <a:hlinkClick r:id="rId8">
                  <a:extLst>
                    <a:ext uri="{A12FA001-AC4F-418D-AE19-62706E023703}">
                      <ahyp:hlinkClr xmlns:ahyp="http://schemas.microsoft.com/office/drawing/2018/hyperlinkcolor" val="tx"/>
                    </a:ext>
                  </a:extLst>
                </a:hlinkClick>
              </a:rPr>
              <a:t>https://dmptool.org/</a:t>
            </a:r>
            <a:endParaRPr lang="en-US" sz="1200" dirty="0">
              <a:solidFill>
                <a:schemeClr val="tx1"/>
              </a:solidFill>
              <a:latin typeface="+mn-lt"/>
            </a:endParaRPr>
          </a:p>
          <a:p>
            <a:endParaRPr lang="en-US" sz="1200" dirty="0">
              <a:solidFill>
                <a:schemeClr val="tx1"/>
              </a:solidFill>
              <a:latin typeface="+mn-lt"/>
            </a:endParaRPr>
          </a:p>
          <a:p>
            <a:pPr algn="l"/>
            <a:r>
              <a:rPr lang="en-US" sz="1200" dirty="0">
                <a:solidFill>
                  <a:schemeClr val="tx1"/>
                </a:solidFill>
                <a:effectLst/>
                <a:latin typeface="+mn-lt"/>
              </a:rPr>
              <a:t>The DMP Assistant is a national, online, bilingual data management planning tool developed by the Digital Research Alliance of Canada (the Alliance) in collaboration with host institution University of Alberta to assist researchers in preparing data management plans (DMPs).</a:t>
            </a:r>
          </a:p>
          <a:p>
            <a:r>
              <a:rPr lang="en-US" sz="1200" dirty="0">
                <a:solidFill>
                  <a:schemeClr val="tx1"/>
                </a:solidFill>
                <a:latin typeface="+mn-lt"/>
                <a:hlinkClick r:id="rId9">
                  <a:extLst>
                    <a:ext uri="{A12FA001-AC4F-418D-AE19-62706E023703}">
                      <ahyp:hlinkClr xmlns:ahyp="http://schemas.microsoft.com/office/drawing/2018/hyperlinkcolor" val="tx"/>
                    </a:ext>
                  </a:extLst>
                </a:hlinkClick>
              </a:rPr>
              <a:t>https://assistant.portagenetwork.ca/</a:t>
            </a:r>
            <a:r>
              <a:rPr lang="en-US" sz="1200" dirty="0">
                <a:solidFill>
                  <a:schemeClr val="tx1"/>
                </a:solidFill>
                <a:latin typeface="+mn-lt"/>
              </a:rPr>
              <a:t> </a:t>
            </a:r>
          </a:p>
          <a:p>
            <a:endParaRPr lang="en-US" sz="1200" dirty="0">
              <a:solidFill>
                <a:schemeClr val="tx1"/>
              </a:solidFill>
              <a:latin typeface="+mn-lt"/>
            </a:endParaRPr>
          </a:p>
          <a:p>
            <a:r>
              <a:rPr lang="en-US" sz="1200" b="0" i="0" dirty="0">
                <a:solidFill>
                  <a:schemeClr val="tx1"/>
                </a:solidFill>
                <a:effectLst/>
                <a:latin typeface="+mn-lt"/>
              </a:rPr>
              <a:t>The funding agency requirements are a list of different federal funders and what they currently do or do not expect from a research proposal.</a:t>
            </a:r>
            <a:endParaRPr lang="en-US" sz="1200" dirty="0">
              <a:solidFill>
                <a:schemeClr val="tx1"/>
              </a:solidFill>
              <a:latin typeface="+mn-lt"/>
            </a:endParaRPr>
          </a:p>
          <a:p>
            <a:r>
              <a:rPr lang="en-US" sz="1200" dirty="0">
                <a:solidFill>
                  <a:schemeClr val="tx1"/>
                </a:solidFill>
                <a:latin typeface="+mn-lt"/>
                <a:hlinkClick r:id="rId10">
                  <a:extLst>
                    <a:ext uri="{A12FA001-AC4F-418D-AE19-62706E023703}">
                      <ahyp:hlinkClr xmlns:ahyp="http://schemas.microsoft.com/office/drawing/2018/hyperlinkcolor" val="tx"/>
                    </a:ext>
                  </a:extLst>
                </a:hlinkClick>
              </a:rPr>
              <a:t>https://research.wsu.edu/dms-funding-agency-requirements/</a:t>
            </a:r>
            <a:endParaRPr lang="en-US" sz="1200" dirty="0">
              <a:solidFill>
                <a:schemeClr val="tx1"/>
              </a:solidFill>
              <a:latin typeface="+mn-lt"/>
            </a:endParaRPr>
          </a:p>
          <a:p>
            <a:endParaRPr lang="en-US" sz="1200" dirty="0">
              <a:solidFill>
                <a:schemeClr val="tx1"/>
              </a:solidFill>
              <a:latin typeface="+mn-lt"/>
            </a:endParaRPr>
          </a:p>
          <a:p>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85CEC689-B63F-4B6D-AF6D-31DA368AC821}" type="slidenum">
              <a:rPr lang="en-US" smtClean="0"/>
              <a:t>35</a:t>
            </a:fld>
            <a:endParaRPr lang="en-US" dirty="0"/>
          </a:p>
        </p:txBody>
      </p:sp>
    </p:spTree>
    <p:extLst>
      <p:ext uri="{BB962C8B-B14F-4D97-AF65-F5344CB8AC3E}">
        <p14:creationId xmlns:p14="http://schemas.microsoft.com/office/powerpoint/2010/main" val="156949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4</a:t>
            </a:fld>
            <a:endParaRPr lang="en-US" dirty="0"/>
          </a:p>
        </p:txBody>
      </p:sp>
    </p:spTree>
    <p:extLst>
      <p:ext uri="{BB962C8B-B14F-4D97-AF65-F5344CB8AC3E}">
        <p14:creationId xmlns:p14="http://schemas.microsoft.com/office/powerpoint/2010/main" val="388790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Final NIH Policy for Data Management and Sharing (NOT-OD-21-013): </a:t>
            </a:r>
            <a:r>
              <a:rPr lang="en-US" sz="120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https://grants.nih.gov/grants/guide/notice-files/NOT-OD-21-013.html</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2022 OSTP Public Access Memo Release, from 8/25/22: </a:t>
            </a:r>
            <a:r>
              <a:rPr lang="en-US" sz="12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https://www.osti.gov/2022-OSTP-Public-Access-Memo-Release</a:t>
            </a:r>
            <a:r>
              <a:rPr lang="en-US" sz="120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5</a:t>
            </a:fld>
            <a:endParaRPr lang="en-US" dirty="0"/>
          </a:p>
        </p:txBody>
      </p:sp>
    </p:spTree>
    <p:extLst>
      <p:ext uri="{BB962C8B-B14F-4D97-AF65-F5344CB8AC3E}">
        <p14:creationId xmlns:p14="http://schemas.microsoft.com/office/powerpoint/2010/main" val="195834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6</a:t>
            </a:fld>
            <a:endParaRPr lang="en-US" dirty="0"/>
          </a:p>
        </p:txBody>
      </p:sp>
    </p:spTree>
    <p:extLst>
      <p:ext uri="{BB962C8B-B14F-4D97-AF65-F5344CB8AC3E}">
        <p14:creationId xmlns:p14="http://schemas.microsoft.com/office/powerpoint/2010/main" val="389302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85CEC689-B63F-4B6D-AF6D-31DA368AC821}" type="slidenum">
              <a:rPr lang="en-US" smtClean="0"/>
              <a:t>7</a:t>
            </a:fld>
            <a:endParaRPr lang="en-US" dirty="0"/>
          </a:p>
        </p:txBody>
      </p:sp>
    </p:spTree>
    <p:extLst>
      <p:ext uri="{BB962C8B-B14F-4D97-AF65-F5344CB8AC3E}">
        <p14:creationId xmlns:p14="http://schemas.microsoft.com/office/powerpoint/2010/main" val="404433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EC689-B63F-4B6D-AF6D-31DA368AC821}" type="slidenum">
              <a:rPr lang="en-US" smtClean="0"/>
              <a:t>8</a:t>
            </a:fld>
            <a:endParaRPr lang="en-US" dirty="0"/>
          </a:p>
        </p:txBody>
      </p:sp>
    </p:spTree>
    <p:extLst>
      <p:ext uri="{BB962C8B-B14F-4D97-AF65-F5344CB8AC3E}">
        <p14:creationId xmlns:p14="http://schemas.microsoft.com/office/powerpoint/2010/main" val="709440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CEC689-B63F-4B6D-AF6D-31DA368AC8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905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 Title Slide">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045F47D-AB9C-4341-B52D-E18C2DB010BD}"/>
              </a:ext>
            </a:extLst>
          </p:cNvPr>
          <p:cNvPicPr>
            <a:picLocks noChangeAspect="1"/>
          </p:cNvPicPr>
          <p:nvPr userDrawn="1"/>
        </p:nvPicPr>
        <p:blipFill>
          <a:blip r:embed="rId2"/>
          <a:stretch>
            <a:fillRect/>
          </a:stretch>
        </p:blipFill>
        <p:spPr>
          <a:xfrm>
            <a:off x="4221480" y="570486"/>
            <a:ext cx="3749040" cy="744191"/>
          </a:xfrm>
          <a:prstGeom prst="rect">
            <a:avLst/>
          </a:prstGeom>
        </p:spPr>
      </p:pic>
      <p:pic>
        <p:nvPicPr>
          <p:cNvPr id="9" name="Picture 8" descr="Background pattern&#10;&#10;Description automatically generated">
            <a:extLst>
              <a:ext uri="{FF2B5EF4-FFF2-40B4-BE49-F238E27FC236}">
                <a16:creationId xmlns:a16="http://schemas.microsoft.com/office/drawing/2014/main" id="{51111F31-87D3-4336-B677-12C731F35A0A}"/>
              </a:ext>
            </a:extLst>
          </p:cNvPr>
          <p:cNvPicPr>
            <a:picLocks/>
          </p:cNvPicPr>
          <p:nvPr userDrawn="1"/>
        </p:nvPicPr>
        <p:blipFill rotWithShape="1">
          <a:blip r:embed="rId3" cstate="screen">
            <a:extLst>
              <a:ext uri="{28A0092B-C50C-407E-A947-70E740481C1C}">
                <a14:useLocalDpi xmlns:a14="http://schemas.microsoft.com/office/drawing/2010/main"/>
              </a:ext>
            </a:extLst>
          </a:blip>
          <a:srcRect t="89946"/>
          <a:stretch/>
        </p:blipFill>
        <p:spPr>
          <a:xfrm>
            <a:off x="5843" y="6168788"/>
            <a:ext cx="12172604" cy="689212"/>
          </a:xfrm>
          <a:prstGeom prst="rect">
            <a:avLst/>
          </a:prstGeom>
          <a:effectLst>
            <a:outerShdw blurRad="88900" dist="38100" dir="16200000" rotWithShape="0">
              <a:prstClr val="black">
                <a:alpha val="15000"/>
              </a:prstClr>
            </a:outerShdw>
          </a:effectLst>
        </p:spPr>
      </p:pic>
      <p:sp>
        <p:nvSpPr>
          <p:cNvPr id="2" name="Title 1"/>
          <p:cNvSpPr>
            <a:spLocks noGrp="1"/>
          </p:cNvSpPr>
          <p:nvPr>
            <p:ph type="ctrTitle" hasCustomPrompt="1"/>
          </p:nvPr>
        </p:nvSpPr>
        <p:spPr>
          <a:xfrm>
            <a:off x="1524000" y="1728428"/>
            <a:ext cx="9144000" cy="1832919"/>
          </a:xfrm>
        </p:spPr>
        <p:txBody>
          <a:bodyPr anchor="b" anchorCtr="1">
            <a:noAutofit/>
          </a:bodyPr>
          <a:lstStyle>
            <a:lvl1pPr algn="ct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1524000" y="4248485"/>
            <a:ext cx="9144000" cy="1137708"/>
          </a:xfrm>
        </p:spPr>
        <p:txBody>
          <a:bodyPr>
            <a:noAutofit/>
          </a:bodyPr>
          <a:lstStyle>
            <a:lvl1pPr marL="0" indent="0" algn="ctr">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198DB7-C1B5-49F6-AC55-1A25027B890C}"/>
              </a:ext>
            </a:extLst>
          </p:cNvPr>
          <p:cNvSpPr/>
          <p:nvPr userDrawn="1"/>
        </p:nvSpPr>
        <p:spPr>
          <a:xfrm>
            <a:off x="5638800" y="378411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2C6092C-9916-4F45-AC83-40A526432204}"/>
              </a:ext>
            </a:extLst>
          </p:cNvPr>
          <p:cNvSpPr/>
          <p:nvPr userDrawn="1"/>
        </p:nvSpPr>
        <p:spPr>
          <a:xfrm>
            <a:off x="5694419" y="6168788"/>
            <a:ext cx="803161" cy="689212"/>
          </a:xfrm>
          <a:prstGeom prst="rect">
            <a:avLst/>
          </a:prstGeom>
          <a:solidFill>
            <a:schemeClr val="bg1"/>
          </a:solidFill>
          <a:ln>
            <a:noFill/>
          </a:ln>
          <a:effectLst>
            <a:innerShdw blurRad="1143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0588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872973"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557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754880"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745069E1-66A9-45BF-B886-E9052A262DE7}"/>
              </a:ext>
            </a:extLst>
          </p:cNvPr>
          <p:cNvSpPr>
            <a:spLocks noGrp="1"/>
          </p:cNvSpPr>
          <p:nvPr>
            <p:ph type="pic" sz="quarter" idx="14"/>
          </p:nvPr>
        </p:nvSpPr>
        <p:spPr>
          <a:xfrm>
            <a:off x="6985000" y="3018774"/>
            <a:ext cx="4754880" cy="3118501"/>
          </a:xfrm>
          <a:solidFill>
            <a:schemeClr val="bg1">
              <a:lumMod val="95000"/>
            </a:schemeClr>
          </a:solidFill>
        </p:spPr>
        <p:txBody>
          <a:bodyPr/>
          <a:lstStyle/>
          <a:p>
            <a:endParaRPr lang="en-US" dirty="0"/>
          </a:p>
        </p:txBody>
      </p:sp>
    </p:spTree>
    <p:extLst>
      <p:ext uri="{BB962C8B-B14F-4D97-AF65-F5344CB8AC3E}">
        <p14:creationId xmlns:p14="http://schemas.microsoft.com/office/powerpoint/2010/main" val="3585227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77764B7-ADAB-412F-A905-60FDDC8A075C}"/>
              </a:ext>
            </a:extLst>
          </p:cNvPr>
          <p:cNvSpPr>
            <a:spLocks noGrp="1"/>
          </p:cNvSpPr>
          <p:nvPr>
            <p:ph type="pic" sz="quarter" idx="14"/>
          </p:nvPr>
        </p:nvSpPr>
        <p:spPr>
          <a:xfrm>
            <a:off x="1050879" y="2"/>
            <a:ext cx="11141122" cy="3002507"/>
          </a:xfrm>
          <a:custGeom>
            <a:avLst/>
            <a:gdLst>
              <a:gd name="connsiteX0" fmla="*/ 0 w 11141122"/>
              <a:gd name="connsiteY0" fmla="*/ 0 h 3002507"/>
              <a:gd name="connsiteX1" fmla="*/ 11141122 w 11141122"/>
              <a:gd name="connsiteY1" fmla="*/ 0 h 3002507"/>
              <a:gd name="connsiteX2" fmla="*/ 11141122 w 11141122"/>
              <a:gd name="connsiteY2" fmla="*/ 3002507 h 3002507"/>
              <a:gd name="connsiteX3" fmla="*/ 5868536 w 11141122"/>
              <a:gd name="connsiteY3" fmla="*/ 3002507 h 3002507"/>
              <a:gd name="connsiteX4" fmla="*/ 5868536 w 11141122"/>
              <a:gd name="connsiteY4" fmla="*/ 2565778 h 3002507"/>
              <a:gd name="connsiteX5" fmla="*/ 491318 w 11141122"/>
              <a:gd name="connsiteY5" fmla="*/ 2565778 h 3002507"/>
              <a:gd name="connsiteX6" fmla="*/ 491318 w 11141122"/>
              <a:gd name="connsiteY6" fmla="*/ 3002507 h 3002507"/>
              <a:gd name="connsiteX7" fmla="*/ 0 w 11141122"/>
              <a:gd name="connsiteY7" fmla="*/ 3002507 h 30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1122" h="3002507">
                <a:moveTo>
                  <a:pt x="0" y="0"/>
                </a:moveTo>
                <a:lnTo>
                  <a:pt x="11141122" y="0"/>
                </a:lnTo>
                <a:lnTo>
                  <a:pt x="11141122" y="3002507"/>
                </a:lnTo>
                <a:lnTo>
                  <a:pt x="5868536" y="3002507"/>
                </a:lnTo>
                <a:lnTo>
                  <a:pt x="5868536" y="2565778"/>
                </a:lnTo>
                <a:lnTo>
                  <a:pt x="491318" y="2565778"/>
                </a:lnTo>
                <a:lnTo>
                  <a:pt x="491318" y="3002507"/>
                </a:lnTo>
                <a:lnTo>
                  <a:pt x="0" y="3002507"/>
                </a:lnTo>
                <a:close/>
              </a:path>
            </a:pathLst>
          </a:custGeom>
          <a:noFill/>
        </p:spPr>
        <p:txBody>
          <a:bodyPr wrap="square">
            <a:noAutofit/>
          </a:bodyPr>
          <a:lstStyle/>
          <a:p>
            <a:endParaRPr lang="en-US" dirty="0"/>
          </a:p>
        </p:txBody>
      </p:sp>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2825087"/>
            <a:ext cx="4892581" cy="794760"/>
          </a:xfrm>
        </p:spPr>
        <p:txBody>
          <a:bodyPr anchor="b" anchorCtr="0"/>
          <a:lstStyle>
            <a:lvl1pPr algn="l">
              <a:defRPr sz="2400"/>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94320" y="3893074"/>
            <a:ext cx="4872973" cy="2726090"/>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11" name="Rectangle 10">
            <a:extLst>
              <a:ext uri="{FF2B5EF4-FFF2-40B4-BE49-F238E27FC236}">
                <a16:creationId xmlns:a16="http://schemas.microsoft.com/office/drawing/2014/main" id="{287D14DF-5E3B-41EB-8A91-1BED59B88863}"/>
              </a:ext>
            </a:extLst>
          </p:cNvPr>
          <p:cNvSpPr/>
          <p:nvPr userDrawn="1"/>
        </p:nvSpPr>
        <p:spPr>
          <a:xfrm>
            <a:off x="1542197" y="6766560"/>
            <a:ext cx="5377218"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0485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572000" cy="661720"/>
          </a:xfrm>
          <a:solidFill>
            <a:schemeClr val="bg1">
              <a:lumMod val="95000"/>
            </a:schemeClr>
          </a:solidFill>
        </p:spPr>
        <p:txBody>
          <a:bodyPr wrap="square" lIns="182880" tIns="182880" rIns="182880" bIns="18288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600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904898" cy="846386"/>
          </a:xfrm>
          <a:solidFill>
            <a:schemeClr val="bg1">
              <a:lumMod val="95000"/>
            </a:schemeClr>
          </a:solidFill>
        </p:spPr>
        <p:txBody>
          <a:bodyPr wrap="square" lIns="274320" tIns="274320" rIns="274320" bIns="27432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Picture Placeholder 5">
            <a:extLst>
              <a:ext uri="{FF2B5EF4-FFF2-40B4-BE49-F238E27FC236}">
                <a16:creationId xmlns:a16="http://schemas.microsoft.com/office/drawing/2014/main" id="{A49FF349-499D-4773-A3B2-1547301DCB9D}"/>
              </a:ext>
            </a:extLst>
          </p:cNvPr>
          <p:cNvSpPr>
            <a:spLocks noGrp="1"/>
          </p:cNvSpPr>
          <p:nvPr>
            <p:ph type="pic" sz="quarter" idx="14"/>
          </p:nvPr>
        </p:nvSpPr>
        <p:spPr>
          <a:xfrm>
            <a:off x="1504950" y="3124200"/>
            <a:ext cx="5264150" cy="3403600"/>
          </a:xfrm>
        </p:spPr>
        <p:txBody>
          <a:bodyPr/>
          <a:lstStyle/>
          <a:p>
            <a:endParaRPr lang="en-US" dirty="0"/>
          </a:p>
        </p:txBody>
      </p:sp>
    </p:spTree>
    <p:extLst>
      <p:ext uri="{BB962C8B-B14F-4D97-AF65-F5344CB8AC3E}">
        <p14:creationId xmlns:p14="http://schemas.microsoft.com/office/powerpoint/2010/main" val="2090765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1. Title Slide">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045F47D-AB9C-4341-B52D-E18C2DB010BD}"/>
              </a:ext>
            </a:extLst>
          </p:cNvPr>
          <p:cNvPicPr>
            <a:picLocks noChangeAspect="1"/>
          </p:cNvPicPr>
          <p:nvPr userDrawn="1"/>
        </p:nvPicPr>
        <p:blipFill>
          <a:blip r:embed="rId2"/>
          <a:stretch>
            <a:fillRect/>
          </a:stretch>
        </p:blipFill>
        <p:spPr>
          <a:xfrm>
            <a:off x="4221480" y="570486"/>
            <a:ext cx="3749040" cy="744191"/>
          </a:xfrm>
          <a:prstGeom prst="rect">
            <a:avLst/>
          </a:prstGeom>
        </p:spPr>
      </p:pic>
      <p:pic>
        <p:nvPicPr>
          <p:cNvPr id="9" name="Picture 8" descr="Background pattern&#10;&#10;Description automatically generated">
            <a:extLst>
              <a:ext uri="{FF2B5EF4-FFF2-40B4-BE49-F238E27FC236}">
                <a16:creationId xmlns:a16="http://schemas.microsoft.com/office/drawing/2014/main" id="{51111F31-87D3-4336-B677-12C731F35A0A}"/>
              </a:ext>
            </a:extLst>
          </p:cNvPr>
          <p:cNvPicPr>
            <a:picLocks/>
          </p:cNvPicPr>
          <p:nvPr userDrawn="1"/>
        </p:nvPicPr>
        <p:blipFill rotWithShape="1">
          <a:blip r:embed="rId3" cstate="screen">
            <a:extLst>
              <a:ext uri="{28A0092B-C50C-407E-A947-70E740481C1C}">
                <a14:useLocalDpi xmlns:a14="http://schemas.microsoft.com/office/drawing/2010/main"/>
              </a:ext>
            </a:extLst>
          </a:blip>
          <a:srcRect t="89946"/>
          <a:stretch/>
        </p:blipFill>
        <p:spPr>
          <a:xfrm>
            <a:off x="5843" y="6168788"/>
            <a:ext cx="12172604" cy="689212"/>
          </a:xfrm>
          <a:prstGeom prst="rect">
            <a:avLst/>
          </a:prstGeom>
          <a:effectLst>
            <a:outerShdw blurRad="88900" dist="38100" dir="16200000" rotWithShape="0">
              <a:prstClr val="black">
                <a:alpha val="15000"/>
              </a:prstClr>
            </a:outerShdw>
          </a:effectLst>
        </p:spPr>
      </p:pic>
      <p:sp>
        <p:nvSpPr>
          <p:cNvPr id="2" name="Title 1"/>
          <p:cNvSpPr>
            <a:spLocks noGrp="1"/>
          </p:cNvSpPr>
          <p:nvPr>
            <p:ph type="ctrTitle" hasCustomPrompt="1"/>
          </p:nvPr>
        </p:nvSpPr>
        <p:spPr>
          <a:xfrm>
            <a:off x="1524000" y="1728428"/>
            <a:ext cx="9144000" cy="1832919"/>
          </a:xfrm>
        </p:spPr>
        <p:txBody>
          <a:bodyPr anchor="b" anchorCtr="1">
            <a:noAutofit/>
          </a:bodyPr>
          <a:lstStyle>
            <a:lvl1pPr algn="ct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3" name="Subtitle 2"/>
          <p:cNvSpPr>
            <a:spLocks noGrp="1"/>
          </p:cNvSpPr>
          <p:nvPr>
            <p:ph type="subTitle" idx="1"/>
          </p:nvPr>
        </p:nvSpPr>
        <p:spPr>
          <a:xfrm>
            <a:off x="1524000" y="4248485"/>
            <a:ext cx="9144000" cy="1137708"/>
          </a:xfrm>
        </p:spPr>
        <p:txBody>
          <a:bodyPr>
            <a:noAutofit/>
          </a:bodyPr>
          <a:lstStyle>
            <a:lvl1pPr marL="0" indent="0" algn="ctr">
              <a:buNone/>
              <a:defRPr sz="32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Rectangle 7">
            <a:extLst>
              <a:ext uri="{FF2B5EF4-FFF2-40B4-BE49-F238E27FC236}">
                <a16:creationId xmlns:a16="http://schemas.microsoft.com/office/drawing/2014/main" id="{DE198DB7-C1B5-49F6-AC55-1A25027B890C}"/>
              </a:ext>
            </a:extLst>
          </p:cNvPr>
          <p:cNvSpPr/>
          <p:nvPr userDrawn="1"/>
        </p:nvSpPr>
        <p:spPr>
          <a:xfrm>
            <a:off x="5638800" y="378411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2C6092C-9916-4F45-AC83-40A526432204}"/>
              </a:ext>
            </a:extLst>
          </p:cNvPr>
          <p:cNvSpPr/>
          <p:nvPr userDrawn="1"/>
        </p:nvSpPr>
        <p:spPr>
          <a:xfrm>
            <a:off x="5694419" y="6168788"/>
            <a:ext cx="803161" cy="689212"/>
          </a:xfrm>
          <a:prstGeom prst="rect">
            <a:avLst/>
          </a:prstGeom>
          <a:solidFill>
            <a:schemeClr val="bg1"/>
          </a:solidFill>
          <a:ln>
            <a:noFill/>
          </a:ln>
          <a:effectLst>
            <a:innerShdw blurRad="114300">
              <a:prstClr val="black">
                <a:alpha val="1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905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chorCtr="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5D0655B-5834-474B-BC1F-9C661A5AD1A4}"/>
              </a:ext>
            </a:extLst>
          </p:cNvPr>
          <p:cNvSpPr>
            <a:spLocks noGrp="1"/>
          </p:cNvSpPr>
          <p:nvPr>
            <p:ph type="title" hasCustomPrompt="1"/>
          </p:nvPr>
        </p:nvSpPr>
        <p:spPr>
          <a:xfrm>
            <a:off x="1781174" y="355078"/>
            <a:ext cx="9348789" cy="1272756"/>
          </a:xfrm>
        </p:spPr>
        <p:txBody>
          <a:bodyPr/>
          <a:lstStyle>
            <a:lvl1pP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7" name="Rectangle 6">
            <a:extLst>
              <a:ext uri="{FF2B5EF4-FFF2-40B4-BE49-F238E27FC236}">
                <a16:creationId xmlns:a16="http://schemas.microsoft.com/office/drawing/2014/main" id="{E608DCDB-66C8-44DE-8ED7-83CE364096B0}"/>
              </a:ext>
            </a:extLst>
          </p:cNvPr>
          <p:cNvSpPr/>
          <p:nvPr userDrawn="1"/>
        </p:nvSpPr>
        <p:spPr>
          <a:xfrm>
            <a:off x="5998368" y="185385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998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174" y="3429000"/>
            <a:ext cx="9348788" cy="1543050"/>
          </a:xfrm>
        </p:spPr>
        <p:txBody>
          <a:bodyPr lIns="0" tIns="0" rIns="0" bIns="0"/>
          <a:lstStyle>
            <a:lvl1pPr marL="0" indent="0" algn="ctr">
              <a:buNone/>
              <a:defRPr sz="3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6">
            <a:extLst>
              <a:ext uri="{FF2B5EF4-FFF2-40B4-BE49-F238E27FC236}">
                <a16:creationId xmlns:a16="http://schemas.microsoft.com/office/drawing/2014/main" id="{719FB596-AD7C-4AED-B155-2E23580F8DEC}"/>
              </a:ext>
            </a:extLst>
          </p:cNvPr>
          <p:cNvSpPr>
            <a:spLocks noGrp="1"/>
          </p:cNvSpPr>
          <p:nvPr>
            <p:ph type="title" hasCustomPrompt="1"/>
          </p:nvPr>
        </p:nvSpPr>
        <p:spPr>
          <a:xfrm>
            <a:off x="1781174" y="1104900"/>
            <a:ext cx="9348789" cy="1697120"/>
          </a:xfrm>
        </p:spPr>
        <p:txBody>
          <a:bodyPr/>
          <a:lstStyle/>
          <a:p>
            <a:r>
              <a:rPr lang="en-US" dirty="0"/>
              <a:t>CLICK TO EDIT MASTER TITLE STYLE</a:t>
            </a:r>
          </a:p>
        </p:txBody>
      </p:sp>
      <p:sp>
        <p:nvSpPr>
          <p:cNvPr id="8" name="Rectangle 7">
            <a:extLst>
              <a:ext uri="{FF2B5EF4-FFF2-40B4-BE49-F238E27FC236}">
                <a16:creationId xmlns:a16="http://schemas.microsoft.com/office/drawing/2014/main" id="{DA064562-184D-4ABA-BCF1-23E6D7615DCD}"/>
              </a:ext>
            </a:extLst>
          </p:cNvPr>
          <p:cNvSpPr/>
          <p:nvPr userDrawn="1"/>
        </p:nvSpPr>
        <p:spPr>
          <a:xfrm>
            <a:off x="5998368" y="305760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6725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 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81175" y="2161522"/>
            <a:ext cx="4589480"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15136" y="2161522"/>
            <a:ext cx="4931387"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BCDCAAAE-3117-43B1-8365-13245D2510A9}"/>
              </a:ext>
            </a:extLst>
          </p:cNvPr>
          <p:cNvSpPr>
            <a:spLocks noGrp="1"/>
          </p:cNvSpPr>
          <p:nvPr>
            <p:ph type="title" hasCustomPrompt="1"/>
          </p:nvPr>
        </p:nvSpPr>
        <p:spPr>
          <a:xfrm>
            <a:off x="1781174" y="355078"/>
            <a:ext cx="9348789" cy="1185623"/>
          </a:xfrm>
        </p:spPr>
        <p:txBody>
          <a:bodyPr/>
          <a:lstStyle/>
          <a:p>
            <a:r>
              <a:rPr lang="en-US" dirty="0"/>
              <a:t>CLICK TO EDIT MASTER TITLE STYLE</a:t>
            </a:r>
          </a:p>
        </p:txBody>
      </p:sp>
      <p:sp>
        <p:nvSpPr>
          <p:cNvPr id="8" name="Rectangle 7">
            <a:extLst>
              <a:ext uri="{FF2B5EF4-FFF2-40B4-BE49-F238E27FC236}">
                <a16:creationId xmlns:a16="http://schemas.microsoft.com/office/drawing/2014/main" id="{18004B13-2F49-410C-8FFA-FF8EE826DAF8}"/>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569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2 columns/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1175" y="1923911"/>
            <a:ext cx="4537075" cy="806904"/>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4" name="Content Placeholder 3"/>
          <p:cNvSpPr>
            <a:spLocks noGrp="1"/>
          </p:cNvSpPr>
          <p:nvPr>
            <p:ph sz="half" idx="2"/>
          </p:nvPr>
        </p:nvSpPr>
        <p:spPr>
          <a:xfrm>
            <a:off x="1781175" y="2944164"/>
            <a:ext cx="4537075" cy="3649357"/>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815138" y="1913026"/>
            <a:ext cx="4561114" cy="817789"/>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6" name="Content Placeholder 5"/>
          <p:cNvSpPr>
            <a:spLocks noGrp="1"/>
          </p:cNvSpPr>
          <p:nvPr>
            <p:ph sz="quarter" idx="4"/>
          </p:nvPr>
        </p:nvSpPr>
        <p:spPr>
          <a:xfrm>
            <a:off x="6815138" y="2945001"/>
            <a:ext cx="4535424" cy="3681539"/>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5BCD8D19-683F-4EEA-A357-6C4EB3371CEC}"/>
              </a:ext>
            </a:extLst>
          </p:cNvPr>
          <p:cNvSpPr>
            <a:spLocks noGrp="1"/>
          </p:cNvSpPr>
          <p:nvPr>
            <p:ph type="title" hasCustomPrompt="1"/>
          </p:nvPr>
        </p:nvSpPr>
        <p:spPr>
          <a:xfrm>
            <a:off x="1781174" y="355078"/>
            <a:ext cx="9348789" cy="1198149"/>
          </a:xfrm>
        </p:spPr>
        <p:txBody>
          <a:bodyPr/>
          <a:lstStyle/>
          <a:p>
            <a:r>
              <a:rPr lang="en-US" dirty="0"/>
              <a:t>CLICK TO EDIT MASTER TITLE STYLE</a:t>
            </a:r>
          </a:p>
        </p:txBody>
      </p:sp>
      <p:sp>
        <p:nvSpPr>
          <p:cNvPr id="14" name="Rectangle 13">
            <a:extLst>
              <a:ext uri="{FF2B5EF4-FFF2-40B4-BE49-F238E27FC236}">
                <a16:creationId xmlns:a16="http://schemas.microsoft.com/office/drawing/2014/main" id="{9BD85F82-FB5E-45F8-AF46-963FBEC3C89E}"/>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055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nchorCtr="1"/>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55D0655B-5834-474B-BC1F-9C661A5AD1A4}"/>
              </a:ext>
            </a:extLst>
          </p:cNvPr>
          <p:cNvSpPr>
            <a:spLocks noGrp="1"/>
          </p:cNvSpPr>
          <p:nvPr>
            <p:ph type="title" hasCustomPrompt="1"/>
          </p:nvPr>
        </p:nvSpPr>
        <p:spPr>
          <a:xfrm>
            <a:off x="1781174" y="355078"/>
            <a:ext cx="9348789" cy="1272756"/>
          </a:xfrm>
        </p:spPr>
        <p:txBody>
          <a:bodyPr/>
          <a:lstStyle>
            <a:lvl1pPr>
              <a:defRPr lang="en-US" sz="4400" kern="1200" spc="-150" dirty="0">
                <a:solidFill>
                  <a:schemeClr val="tx2"/>
                </a:solidFill>
                <a:latin typeface="Arial Black" panose="020B0A04020102020204" pitchFamily="34" charset="0"/>
                <a:ea typeface="+mj-ea"/>
                <a:cs typeface="+mj-cs"/>
              </a:defRPr>
            </a:lvl1pPr>
          </a:lstStyle>
          <a:p>
            <a:r>
              <a:rPr lang="en-US" dirty="0"/>
              <a:t>CLICK TO EDIT MASTER TITLE STYLE</a:t>
            </a:r>
          </a:p>
        </p:txBody>
      </p:sp>
      <p:sp>
        <p:nvSpPr>
          <p:cNvPr id="7" name="Rectangle 6">
            <a:extLst>
              <a:ext uri="{FF2B5EF4-FFF2-40B4-BE49-F238E27FC236}">
                <a16:creationId xmlns:a16="http://schemas.microsoft.com/office/drawing/2014/main" id="{E608DCDB-66C8-44DE-8ED7-83CE364096B0}"/>
              </a:ext>
            </a:extLst>
          </p:cNvPr>
          <p:cNvSpPr/>
          <p:nvPr userDrawn="1"/>
        </p:nvSpPr>
        <p:spPr>
          <a:xfrm>
            <a:off x="5998368" y="1853852"/>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5213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6.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174" y="355078"/>
            <a:ext cx="9348789" cy="1173471"/>
          </a:xfrm>
        </p:spPr>
        <p:txBody>
          <a:bodyPr/>
          <a:lstStyle/>
          <a:p>
            <a:r>
              <a:rPr lang="en-US" dirty="0"/>
              <a:t>CLICK TO EDIT MASTER TITLE STYLE</a:t>
            </a:r>
          </a:p>
        </p:txBody>
      </p:sp>
      <p:sp>
        <p:nvSpPr>
          <p:cNvPr id="9" name="Rectangle 8">
            <a:extLst>
              <a:ext uri="{FF2B5EF4-FFF2-40B4-BE49-F238E27FC236}">
                <a16:creationId xmlns:a16="http://schemas.microsoft.com/office/drawing/2014/main" id="{26F6C6E0-1904-4EA4-8832-3D5199045240}"/>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512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87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 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77E9CF-9D63-466A-9A30-3EAA2C01ED9A}"/>
              </a:ext>
            </a:extLst>
          </p:cNvPr>
          <p:cNvSpPr>
            <a:spLocks noGrp="1"/>
          </p:cNvSpPr>
          <p:nvPr>
            <p:ph type="pic" sz="quarter" idx="10"/>
          </p:nvPr>
        </p:nvSpPr>
        <p:spPr>
          <a:xfrm>
            <a:off x="1028700" y="0"/>
            <a:ext cx="11163300" cy="6858000"/>
          </a:xfrm>
        </p:spPr>
        <p:txBody>
          <a:bodyPr/>
          <a:lstStyle/>
          <a:p>
            <a:endParaRPr lang="en-US"/>
          </a:p>
        </p:txBody>
      </p:sp>
    </p:spTree>
    <p:extLst>
      <p:ext uri="{BB962C8B-B14F-4D97-AF65-F5344CB8AC3E}">
        <p14:creationId xmlns:p14="http://schemas.microsoft.com/office/powerpoint/2010/main" val="1656233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C9A9F1-4A70-4EE4-881D-E394F5F9FC68}"/>
              </a:ext>
            </a:extLst>
          </p:cNvPr>
          <p:cNvSpPr>
            <a:spLocks noGrp="1"/>
          </p:cNvSpPr>
          <p:nvPr>
            <p:ph type="pic" sz="quarter" idx="14"/>
          </p:nvPr>
        </p:nvSpPr>
        <p:spPr>
          <a:xfrm>
            <a:off x="1779487" y="2281238"/>
            <a:ext cx="3991391" cy="3857625"/>
          </a:xfrm>
          <a:solidFill>
            <a:schemeClr val="tx2">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25F002B8-C24E-459A-BF60-3329F2C395D9}"/>
              </a:ext>
            </a:extLst>
          </p:cNvPr>
          <p:cNvSpPr>
            <a:spLocks noGrp="1"/>
          </p:cNvSpPr>
          <p:nvPr>
            <p:ph type="title" hasCustomPrompt="1"/>
          </p:nvPr>
        </p:nvSpPr>
        <p:spPr>
          <a:xfrm>
            <a:off x="1781174" y="355078"/>
            <a:ext cx="9348789" cy="1187119"/>
          </a:xfrm>
        </p:spPr>
        <p:txBody>
          <a:bodyPr/>
          <a:lstStyle>
            <a:lvl1pPr algn="ctr">
              <a:defRPr/>
            </a:lvl1pPr>
          </a:lstStyle>
          <a:p>
            <a:r>
              <a:rPr lang="en-US" dirty="0"/>
              <a:t>CLICK TO EDIT MASTER TITLE STYLE</a:t>
            </a:r>
          </a:p>
        </p:txBody>
      </p:sp>
      <p:sp>
        <p:nvSpPr>
          <p:cNvPr id="9" name="Content Placeholder 8">
            <a:extLst>
              <a:ext uri="{FF2B5EF4-FFF2-40B4-BE49-F238E27FC236}">
                <a16:creationId xmlns:a16="http://schemas.microsoft.com/office/drawing/2014/main" id="{C3FFDF8C-1F0B-4961-8F1A-EA5E868A599A}"/>
              </a:ext>
            </a:extLst>
          </p:cNvPr>
          <p:cNvSpPr>
            <a:spLocks noGrp="1"/>
          </p:cNvSpPr>
          <p:nvPr>
            <p:ph sz="quarter" idx="13"/>
          </p:nvPr>
        </p:nvSpPr>
        <p:spPr>
          <a:xfrm>
            <a:off x="6096000" y="2281735"/>
            <a:ext cx="5033963" cy="3857625"/>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BC606DA-AEE2-4075-92FE-8A3E75FE8F85}"/>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4911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872973"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6654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818540"/>
            <a:ext cx="7171757" cy="1272756"/>
          </a:xfrm>
        </p:spPr>
        <p:txBody>
          <a:bodyPr anchor="b" anchorCtr="0"/>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81174" y="3018774"/>
            <a:ext cx="4754880" cy="3118414"/>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781174" y="223991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745069E1-66A9-45BF-B886-E9052A262DE7}"/>
              </a:ext>
            </a:extLst>
          </p:cNvPr>
          <p:cNvSpPr>
            <a:spLocks noGrp="1"/>
          </p:cNvSpPr>
          <p:nvPr>
            <p:ph type="pic" sz="quarter" idx="14"/>
          </p:nvPr>
        </p:nvSpPr>
        <p:spPr>
          <a:xfrm>
            <a:off x="6985000" y="3018774"/>
            <a:ext cx="4754880" cy="3118501"/>
          </a:xfrm>
          <a:solidFill>
            <a:schemeClr val="bg1">
              <a:lumMod val="95000"/>
            </a:schemeClr>
          </a:solidFill>
        </p:spPr>
        <p:txBody>
          <a:bodyPr/>
          <a:lstStyle/>
          <a:p>
            <a:endParaRPr lang="en-US"/>
          </a:p>
        </p:txBody>
      </p:sp>
    </p:spTree>
    <p:extLst>
      <p:ext uri="{BB962C8B-B14F-4D97-AF65-F5344CB8AC3E}">
        <p14:creationId xmlns:p14="http://schemas.microsoft.com/office/powerpoint/2010/main" val="301627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77764B7-ADAB-412F-A905-60FDDC8A075C}"/>
              </a:ext>
            </a:extLst>
          </p:cNvPr>
          <p:cNvSpPr>
            <a:spLocks noGrp="1"/>
          </p:cNvSpPr>
          <p:nvPr>
            <p:ph type="pic" sz="quarter" idx="14"/>
          </p:nvPr>
        </p:nvSpPr>
        <p:spPr>
          <a:xfrm>
            <a:off x="1050879" y="2"/>
            <a:ext cx="11141122" cy="3002507"/>
          </a:xfrm>
          <a:custGeom>
            <a:avLst/>
            <a:gdLst>
              <a:gd name="connsiteX0" fmla="*/ 0 w 11141122"/>
              <a:gd name="connsiteY0" fmla="*/ 0 h 3002507"/>
              <a:gd name="connsiteX1" fmla="*/ 11141122 w 11141122"/>
              <a:gd name="connsiteY1" fmla="*/ 0 h 3002507"/>
              <a:gd name="connsiteX2" fmla="*/ 11141122 w 11141122"/>
              <a:gd name="connsiteY2" fmla="*/ 3002507 h 3002507"/>
              <a:gd name="connsiteX3" fmla="*/ 5868536 w 11141122"/>
              <a:gd name="connsiteY3" fmla="*/ 3002507 h 3002507"/>
              <a:gd name="connsiteX4" fmla="*/ 5868536 w 11141122"/>
              <a:gd name="connsiteY4" fmla="*/ 2565778 h 3002507"/>
              <a:gd name="connsiteX5" fmla="*/ 491318 w 11141122"/>
              <a:gd name="connsiteY5" fmla="*/ 2565778 h 3002507"/>
              <a:gd name="connsiteX6" fmla="*/ 491318 w 11141122"/>
              <a:gd name="connsiteY6" fmla="*/ 3002507 h 3002507"/>
              <a:gd name="connsiteX7" fmla="*/ 0 w 11141122"/>
              <a:gd name="connsiteY7" fmla="*/ 3002507 h 300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1122" h="3002507">
                <a:moveTo>
                  <a:pt x="0" y="0"/>
                </a:moveTo>
                <a:lnTo>
                  <a:pt x="11141122" y="0"/>
                </a:lnTo>
                <a:lnTo>
                  <a:pt x="11141122" y="3002507"/>
                </a:lnTo>
                <a:lnTo>
                  <a:pt x="5868536" y="3002507"/>
                </a:lnTo>
                <a:lnTo>
                  <a:pt x="5868536" y="2565778"/>
                </a:lnTo>
                <a:lnTo>
                  <a:pt x="491318" y="2565778"/>
                </a:lnTo>
                <a:lnTo>
                  <a:pt x="491318" y="3002507"/>
                </a:lnTo>
                <a:lnTo>
                  <a:pt x="0" y="3002507"/>
                </a:lnTo>
                <a:close/>
              </a:path>
            </a:pathLst>
          </a:custGeom>
          <a:noFill/>
        </p:spPr>
        <p:txBody>
          <a:bodyPr wrap="square">
            <a:noAutofit/>
          </a:bodyPr>
          <a:lstStyle/>
          <a:p>
            <a:endParaRPr lang="en-US"/>
          </a:p>
        </p:txBody>
      </p:sp>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781174" y="2825087"/>
            <a:ext cx="4892581" cy="794760"/>
          </a:xfrm>
        </p:spPr>
        <p:txBody>
          <a:bodyPr anchor="b" anchorCtr="0"/>
          <a:lstStyle>
            <a:lvl1pPr algn="l">
              <a:defRPr sz="2400"/>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1794320" y="3893074"/>
            <a:ext cx="4872973" cy="2726090"/>
          </a:xfrm>
        </p:spPr>
        <p:txBody>
          <a:bodyPr anchor="t" anchorCtr="0"/>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11" name="Rectangle 10">
            <a:extLst>
              <a:ext uri="{FF2B5EF4-FFF2-40B4-BE49-F238E27FC236}">
                <a16:creationId xmlns:a16="http://schemas.microsoft.com/office/drawing/2014/main" id="{287D14DF-5E3B-41EB-8A91-1BED59B88863}"/>
              </a:ext>
            </a:extLst>
          </p:cNvPr>
          <p:cNvSpPr/>
          <p:nvPr userDrawn="1"/>
        </p:nvSpPr>
        <p:spPr>
          <a:xfrm>
            <a:off x="1542197" y="6766560"/>
            <a:ext cx="5377218"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716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572000" cy="661720"/>
          </a:xfrm>
          <a:solidFill>
            <a:schemeClr val="bg1">
              <a:lumMod val="95000"/>
            </a:schemeClr>
          </a:solidFill>
        </p:spPr>
        <p:txBody>
          <a:bodyPr wrap="square" lIns="182880" tIns="182880" rIns="182880" bIns="18288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6867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B61E-D700-41AB-A285-33515E6C0A52}"/>
              </a:ext>
            </a:extLst>
          </p:cNvPr>
          <p:cNvSpPr>
            <a:spLocks noGrp="1"/>
          </p:cNvSpPr>
          <p:nvPr>
            <p:ph type="title" hasCustomPrompt="1"/>
          </p:nvPr>
        </p:nvSpPr>
        <p:spPr>
          <a:xfrm>
            <a:off x="1505602" y="626357"/>
            <a:ext cx="5263688" cy="1828193"/>
          </a:xfrm>
        </p:spPr>
        <p:txBody>
          <a:bodyPr wrap="square" anchor="b" anchorCtr="0">
            <a:spAutoFit/>
          </a:bodyPr>
          <a:lstStyle>
            <a:lvl1pPr algn="l">
              <a:defRPr/>
            </a:lvl1pPr>
          </a:lstStyle>
          <a:p>
            <a:r>
              <a:rPr lang="en-US" dirty="0"/>
              <a:t>CLICK TO EDIT MASTER TITLE STYLE</a:t>
            </a:r>
          </a:p>
        </p:txBody>
      </p:sp>
      <p:sp>
        <p:nvSpPr>
          <p:cNvPr id="7" name="Text Placeholder 6">
            <a:extLst>
              <a:ext uri="{FF2B5EF4-FFF2-40B4-BE49-F238E27FC236}">
                <a16:creationId xmlns:a16="http://schemas.microsoft.com/office/drawing/2014/main" id="{8A0B0C01-FE56-4642-9E7B-E63BFB56B8F8}"/>
              </a:ext>
            </a:extLst>
          </p:cNvPr>
          <p:cNvSpPr>
            <a:spLocks noGrp="1"/>
          </p:cNvSpPr>
          <p:nvPr>
            <p:ph type="body" sz="quarter" idx="13"/>
          </p:nvPr>
        </p:nvSpPr>
        <p:spPr>
          <a:xfrm>
            <a:off x="7014575" y="688932"/>
            <a:ext cx="4904898" cy="846386"/>
          </a:xfrm>
          <a:solidFill>
            <a:schemeClr val="bg1">
              <a:lumMod val="95000"/>
            </a:schemeClr>
          </a:solidFill>
        </p:spPr>
        <p:txBody>
          <a:bodyPr wrap="square" lIns="274320" tIns="274320" rIns="274320" bIns="274320" anchor="t" anchorCtr="0">
            <a:spAutoFit/>
          </a:bodyPr>
          <a:lstStyle>
            <a:lvl1pPr marL="0" indent="0" algn="l">
              <a:lnSpc>
                <a:spcPct val="95000"/>
              </a:lnSpc>
              <a:spcBef>
                <a:spcPts val="800"/>
              </a:spcBef>
              <a:buNone/>
              <a:defRPr lang="en-US" sz="2000" kern="1200" dirty="0">
                <a:solidFill>
                  <a:schemeClr val="tx2">
                    <a:lumMod val="75000"/>
                  </a:schemeClr>
                </a:solidFill>
                <a:latin typeface="+mn-lt"/>
                <a:ea typeface="+mn-ea"/>
                <a:cs typeface="+mn-cs"/>
              </a:defRPr>
            </a:lvl1pPr>
          </a:lstStyle>
          <a:p>
            <a:pPr lvl="0"/>
            <a:r>
              <a:rPr lang="en-US" dirty="0"/>
              <a:t>Click to edit Master text styles</a:t>
            </a:r>
          </a:p>
        </p:txBody>
      </p:sp>
      <p:sp>
        <p:nvSpPr>
          <p:cNvPr id="8" name="Rectangle 7">
            <a:extLst>
              <a:ext uri="{FF2B5EF4-FFF2-40B4-BE49-F238E27FC236}">
                <a16:creationId xmlns:a16="http://schemas.microsoft.com/office/drawing/2014/main" id="{523D1C27-A47E-49F4-8FF1-3954D853A2CE}"/>
              </a:ext>
            </a:extLst>
          </p:cNvPr>
          <p:cNvSpPr/>
          <p:nvPr userDrawn="1"/>
        </p:nvSpPr>
        <p:spPr>
          <a:xfrm>
            <a:off x="1505602" y="263046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A49FF349-499D-4773-A3B2-1547301DCB9D}"/>
              </a:ext>
            </a:extLst>
          </p:cNvPr>
          <p:cNvSpPr>
            <a:spLocks noGrp="1"/>
          </p:cNvSpPr>
          <p:nvPr>
            <p:ph type="pic" sz="quarter" idx="14"/>
          </p:nvPr>
        </p:nvSpPr>
        <p:spPr>
          <a:xfrm>
            <a:off x="1504950" y="3124200"/>
            <a:ext cx="5264150" cy="3403600"/>
          </a:xfrm>
        </p:spPr>
        <p:txBody>
          <a:bodyPr/>
          <a:lstStyle/>
          <a:p>
            <a:endParaRPr lang="en-US"/>
          </a:p>
        </p:txBody>
      </p:sp>
    </p:spTree>
    <p:extLst>
      <p:ext uri="{BB962C8B-B14F-4D97-AF65-F5344CB8AC3E}">
        <p14:creationId xmlns:p14="http://schemas.microsoft.com/office/powerpoint/2010/main" val="1280484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174" y="3429000"/>
            <a:ext cx="9348788" cy="1543050"/>
          </a:xfrm>
        </p:spPr>
        <p:txBody>
          <a:bodyPr lIns="0" tIns="0" rIns="0" bIns="0"/>
          <a:lstStyle>
            <a:lvl1pPr marL="0" indent="0" algn="ctr">
              <a:buNone/>
              <a:defRPr sz="3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6">
            <a:extLst>
              <a:ext uri="{FF2B5EF4-FFF2-40B4-BE49-F238E27FC236}">
                <a16:creationId xmlns:a16="http://schemas.microsoft.com/office/drawing/2014/main" id="{719FB596-AD7C-4AED-B155-2E23580F8DEC}"/>
              </a:ext>
            </a:extLst>
          </p:cNvPr>
          <p:cNvSpPr>
            <a:spLocks noGrp="1"/>
          </p:cNvSpPr>
          <p:nvPr>
            <p:ph type="title" hasCustomPrompt="1"/>
          </p:nvPr>
        </p:nvSpPr>
        <p:spPr>
          <a:xfrm>
            <a:off x="1781174" y="1104900"/>
            <a:ext cx="9348789" cy="1697120"/>
          </a:xfrm>
        </p:spPr>
        <p:txBody>
          <a:bodyPr/>
          <a:lstStyle/>
          <a:p>
            <a:r>
              <a:rPr lang="en-US" dirty="0"/>
              <a:t>CLICK TO EDIT MASTER TITLE STYLE</a:t>
            </a:r>
          </a:p>
        </p:txBody>
      </p:sp>
      <p:sp>
        <p:nvSpPr>
          <p:cNvPr id="8" name="Rectangle 7">
            <a:extLst>
              <a:ext uri="{FF2B5EF4-FFF2-40B4-BE49-F238E27FC236}">
                <a16:creationId xmlns:a16="http://schemas.microsoft.com/office/drawing/2014/main" id="{DA064562-184D-4ABA-BCF1-23E6D7615DCD}"/>
              </a:ext>
            </a:extLst>
          </p:cNvPr>
          <p:cNvSpPr/>
          <p:nvPr userDrawn="1"/>
        </p:nvSpPr>
        <p:spPr>
          <a:xfrm>
            <a:off x="5998368" y="3057604"/>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79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81175" y="2161522"/>
            <a:ext cx="4589480"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815136" y="2161522"/>
            <a:ext cx="4931387" cy="4276855"/>
          </a:xfrm>
        </p:spPr>
        <p:txBody>
          <a:bodyPr anchor="t" anchorCtr="0"/>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a:extLst>
              <a:ext uri="{FF2B5EF4-FFF2-40B4-BE49-F238E27FC236}">
                <a16:creationId xmlns:a16="http://schemas.microsoft.com/office/drawing/2014/main" id="{BCDCAAAE-3117-43B1-8365-13245D2510A9}"/>
              </a:ext>
            </a:extLst>
          </p:cNvPr>
          <p:cNvSpPr>
            <a:spLocks noGrp="1"/>
          </p:cNvSpPr>
          <p:nvPr>
            <p:ph type="title" hasCustomPrompt="1"/>
          </p:nvPr>
        </p:nvSpPr>
        <p:spPr>
          <a:xfrm>
            <a:off x="1781174" y="355078"/>
            <a:ext cx="9348789" cy="1185623"/>
          </a:xfrm>
        </p:spPr>
        <p:txBody>
          <a:bodyPr/>
          <a:lstStyle/>
          <a:p>
            <a:r>
              <a:rPr lang="en-US" dirty="0"/>
              <a:t>CLICK TO EDIT MASTER TITLE STYLE</a:t>
            </a:r>
          </a:p>
        </p:txBody>
      </p:sp>
      <p:sp>
        <p:nvSpPr>
          <p:cNvPr id="8" name="Rectangle 7">
            <a:extLst>
              <a:ext uri="{FF2B5EF4-FFF2-40B4-BE49-F238E27FC236}">
                <a16:creationId xmlns:a16="http://schemas.microsoft.com/office/drawing/2014/main" id="{18004B13-2F49-410C-8FFA-FF8EE826DAF8}"/>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60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2 columns/header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781175" y="1923911"/>
            <a:ext cx="4537075" cy="806904"/>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4" name="Content Placeholder 3"/>
          <p:cNvSpPr>
            <a:spLocks noGrp="1"/>
          </p:cNvSpPr>
          <p:nvPr>
            <p:ph sz="half" idx="2"/>
          </p:nvPr>
        </p:nvSpPr>
        <p:spPr>
          <a:xfrm>
            <a:off x="1781175" y="2944164"/>
            <a:ext cx="4537075" cy="3649357"/>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815138" y="1913026"/>
            <a:ext cx="4561114" cy="817789"/>
          </a:xfrm>
        </p:spPr>
        <p:txBody>
          <a:bodyPr vert="horz" lIns="0" tIns="0" rIns="0" bIns="0" rtlCol="0" anchor="b" anchorCtr="0">
            <a:noAutofit/>
          </a:bodyPr>
          <a:lstStyle>
            <a:lvl1pPr marL="0" indent="0">
              <a:buNone/>
              <a:defRPr lang="en-US" sz="2000" b="1" dirty="0">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dirty="0"/>
              <a:t>CLICK TO EDIT MASTER TEXT STYLES</a:t>
            </a:r>
          </a:p>
        </p:txBody>
      </p:sp>
      <p:sp>
        <p:nvSpPr>
          <p:cNvPr id="6" name="Content Placeholder 5"/>
          <p:cNvSpPr>
            <a:spLocks noGrp="1"/>
          </p:cNvSpPr>
          <p:nvPr>
            <p:ph sz="quarter" idx="4"/>
          </p:nvPr>
        </p:nvSpPr>
        <p:spPr>
          <a:xfrm>
            <a:off x="6815138" y="2945001"/>
            <a:ext cx="4535424" cy="3681539"/>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5BCD8D19-683F-4EEA-A357-6C4EB3371CEC}"/>
              </a:ext>
            </a:extLst>
          </p:cNvPr>
          <p:cNvSpPr>
            <a:spLocks noGrp="1"/>
          </p:cNvSpPr>
          <p:nvPr>
            <p:ph type="title" hasCustomPrompt="1"/>
          </p:nvPr>
        </p:nvSpPr>
        <p:spPr>
          <a:xfrm>
            <a:off x="1781174" y="355078"/>
            <a:ext cx="9348789" cy="1198149"/>
          </a:xfrm>
        </p:spPr>
        <p:txBody>
          <a:bodyPr/>
          <a:lstStyle/>
          <a:p>
            <a:r>
              <a:rPr lang="en-US" dirty="0"/>
              <a:t>CLICK TO EDIT MASTER TITLE STYLE</a:t>
            </a:r>
          </a:p>
        </p:txBody>
      </p:sp>
      <p:sp>
        <p:nvSpPr>
          <p:cNvPr id="14" name="Rectangle 13">
            <a:extLst>
              <a:ext uri="{FF2B5EF4-FFF2-40B4-BE49-F238E27FC236}">
                <a16:creationId xmlns:a16="http://schemas.microsoft.com/office/drawing/2014/main" id="{9BD85F82-FB5E-45F8-AF46-963FBEC3C89E}"/>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278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6.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174" y="355078"/>
            <a:ext cx="9348789" cy="1173471"/>
          </a:xfrm>
        </p:spPr>
        <p:txBody>
          <a:bodyPr/>
          <a:lstStyle/>
          <a:p>
            <a:r>
              <a:rPr lang="en-US" dirty="0"/>
              <a:t>CLICK TO EDIT MASTER TITLE STYLE</a:t>
            </a:r>
          </a:p>
        </p:txBody>
      </p:sp>
      <p:sp>
        <p:nvSpPr>
          <p:cNvPr id="9" name="Rectangle 8">
            <a:extLst>
              <a:ext uri="{FF2B5EF4-FFF2-40B4-BE49-F238E27FC236}">
                <a16:creationId xmlns:a16="http://schemas.microsoft.com/office/drawing/2014/main" id="{26F6C6E0-1904-4EA4-8832-3D5199045240}"/>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480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7.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38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full photo">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77E9CF-9D63-466A-9A30-3EAA2C01ED9A}"/>
              </a:ext>
            </a:extLst>
          </p:cNvPr>
          <p:cNvSpPr>
            <a:spLocks noGrp="1"/>
          </p:cNvSpPr>
          <p:nvPr>
            <p:ph type="pic" sz="quarter" idx="10"/>
          </p:nvPr>
        </p:nvSpPr>
        <p:spPr>
          <a:xfrm>
            <a:off x="1028700" y="0"/>
            <a:ext cx="11163300" cy="6858000"/>
          </a:xfrm>
        </p:spPr>
        <p:txBody>
          <a:bodyPr/>
          <a:lstStyle/>
          <a:p>
            <a:endParaRPr lang="en-US" dirty="0"/>
          </a:p>
        </p:txBody>
      </p:sp>
    </p:spTree>
    <p:extLst>
      <p:ext uri="{BB962C8B-B14F-4D97-AF65-F5344CB8AC3E}">
        <p14:creationId xmlns:p14="http://schemas.microsoft.com/office/powerpoint/2010/main" val="231126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C9A9F1-4A70-4EE4-881D-E394F5F9FC68}"/>
              </a:ext>
            </a:extLst>
          </p:cNvPr>
          <p:cNvSpPr>
            <a:spLocks noGrp="1"/>
          </p:cNvSpPr>
          <p:nvPr>
            <p:ph type="pic" sz="quarter" idx="14"/>
          </p:nvPr>
        </p:nvSpPr>
        <p:spPr>
          <a:xfrm>
            <a:off x="1779487" y="2281238"/>
            <a:ext cx="3991391" cy="3857625"/>
          </a:xfrm>
          <a:solidFill>
            <a:schemeClr val="tx2">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25F002B8-C24E-459A-BF60-3329F2C395D9}"/>
              </a:ext>
            </a:extLst>
          </p:cNvPr>
          <p:cNvSpPr>
            <a:spLocks noGrp="1"/>
          </p:cNvSpPr>
          <p:nvPr>
            <p:ph type="title" hasCustomPrompt="1"/>
          </p:nvPr>
        </p:nvSpPr>
        <p:spPr>
          <a:xfrm>
            <a:off x="1781174" y="355078"/>
            <a:ext cx="9348789" cy="1187119"/>
          </a:xfrm>
        </p:spPr>
        <p:txBody>
          <a:bodyPr/>
          <a:lstStyle>
            <a:lvl1pPr algn="ctr">
              <a:defRPr/>
            </a:lvl1pPr>
          </a:lstStyle>
          <a:p>
            <a:r>
              <a:rPr lang="en-US" dirty="0"/>
              <a:t>CLICK TO EDIT MASTER TITLE STYLE</a:t>
            </a:r>
          </a:p>
        </p:txBody>
      </p:sp>
      <p:sp>
        <p:nvSpPr>
          <p:cNvPr id="9" name="Content Placeholder 8">
            <a:extLst>
              <a:ext uri="{FF2B5EF4-FFF2-40B4-BE49-F238E27FC236}">
                <a16:creationId xmlns:a16="http://schemas.microsoft.com/office/drawing/2014/main" id="{C3FFDF8C-1F0B-4961-8F1A-EA5E868A599A}"/>
              </a:ext>
            </a:extLst>
          </p:cNvPr>
          <p:cNvSpPr>
            <a:spLocks noGrp="1"/>
          </p:cNvSpPr>
          <p:nvPr>
            <p:ph sz="quarter" idx="13"/>
          </p:nvPr>
        </p:nvSpPr>
        <p:spPr>
          <a:xfrm>
            <a:off x="6096000" y="2281735"/>
            <a:ext cx="5033963" cy="3857625"/>
          </a:xfrm>
        </p:spPr>
        <p:txBody>
          <a:bodyPr anchor="t" anchorCtr="0"/>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ABC606DA-AEE2-4075-92FE-8A3E75FE8F85}"/>
              </a:ext>
            </a:extLst>
          </p:cNvPr>
          <p:cNvSpPr/>
          <p:nvPr userDrawn="1"/>
        </p:nvSpPr>
        <p:spPr>
          <a:xfrm>
            <a:off x="5998368" y="171731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0894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sv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6.png"/><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E30C7818-3D84-4FE4-A829-AB1B144CF0B0}"/>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r="91410"/>
          <a:stretch/>
        </p:blipFill>
        <p:spPr>
          <a:xfrm>
            <a:off x="0" y="0"/>
            <a:ext cx="1046273" cy="6858000"/>
          </a:xfrm>
          <a:prstGeom prst="rect">
            <a:avLst/>
          </a:prstGeom>
          <a:effectLst>
            <a:outerShdw blurRad="88900" dist="38100" algn="l" rotWithShape="0">
              <a:prstClr val="black">
                <a:alpha val="15000"/>
              </a:prstClr>
            </a:outerShdw>
          </a:effectLst>
        </p:spPr>
      </p:pic>
      <p:sp>
        <p:nvSpPr>
          <p:cNvPr id="2" name="Title Placeholder 1"/>
          <p:cNvSpPr>
            <a:spLocks noGrp="1"/>
          </p:cNvSpPr>
          <p:nvPr>
            <p:ph type="title"/>
          </p:nvPr>
        </p:nvSpPr>
        <p:spPr>
          <a:xfrm>
            <a:off x="1781174" y="355078"/>
            <a:ext cx="9348789" cy="1272756"/>
          </a:xfrm>
          <a:prstGeom prst="rect">
            <a:avLst/>
          </a:prstGeom>
        </p:spPr>
        <p:txBody>
          <a:bodyPr vert="horz" lIns="0" tIns="0" rIns="0" bIns="0" rtlCol="0" anchor="b" anchorCtr="1">
            <a:noAutofit/>
          </a:bodyPr>
          <a:lstStyle/>
          <a:p>
            <a:r>
              <a:rPr lang="en-US" dirty="0"/>
              <a:t>CLICK TO EDIT MASTER TITLE STYLE</a:t>
            </a:r>
          </a:p>
        </p:txBody>
      </p:sp>
      <p:sp>
        <p:nvSpPr>
          <p:cNvPr id="3" name="Text Placeholder 2"/>
          <p:cNvSpPr>
            <a:spLocks noGrp="1"/>
          </p:cNvSpPr>
          <p:nvPr>
            <p:ph type="body" idx="1"/>
          </p:nvPr>
        </p:nvSpPr>
        <p:spPr>
          <a:xfrm>
            <a:off x="1781174" y="2229633"/>
            <a:ext cx="9348789" cy="1756378"/>
          </a:xfrm>
          <a:prstGeom prst="rect">
            <a:avLst/>
          </a:prstGeom>
        </p:spPr>
        <p:txBody>
          <a:bodyPr vert="horz" lIns="0" tIns="0" rIns="0" bIns="0" rtlCol="0" anchor="t" anchorCtr="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743B4A29-4092-435B-BDA1-D96A6FE70950}"/>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43351" y="5930900"/>
            <a:ext cx="575336" cy="571500"/>
          </a:xfrm>
          <a:prstGeom prst="rect">
            <a:avLst/>
          </a:prstGeom>
        </p:spPr>
      </p:pic>
      <p:sp>
        <p:nvSpPr>
          <p:cNvPr id="10" name="TextBox 9">
            <a:extLst>
              <a:ext uri="{FF2B5EF4-FFF2-40B4-BE49-F238E27FC236}">
                <a16:creationId xmlns:a16="http://schemas.microsoft.com/office/drawing/2014/main" id="{6579E68E-02D9-4963-8B66-3C7E618C0623}"/>
              </a:ext>
            </a:extLst>
          </p:cNvPr>
          <p:cNvSpPr txBox="1"/>
          <p:nvPr userDrawn="1"/>
        </p:nvSpPr>
        <p:spPr>
          <a:xfrm rot="16200000">
            <a:off x="-2303620" y="2665361"/>
            <a:ext cx="5669278" cy="338554"/>
          </a:xfrm>
          <a:prstGeom prst="rect">
            <a:avLst/>
          </a:prstGeom>
          <a:noFill/>
          <a:effectLst/>
        </p:spPr>
        <p:txBody>
          <a:bodyPr wrap="square" rtlCol="0">
            <a:spAutoFit/>
          </a:bodyPr>
          <a:lstStyle/>
          <a:p>
            <a:r>
              <a:rPr lang="en-US" sz="1600" b="0" kern="1500" spc="600" baseline="0" dirty="0">
                <a:solidFill>
                  <a:schemeClr val="tx2">
                    <a:lumMod val="60000"/>
                    <a:lumOff val="40000"/>
                  </a:schemeClr>
                </a:solidFill>
              </a:rPr>
              <a:t>WASHINGTON STATE UNIVERSITY</a:t>
            </a:r>
          </a:p>
        </p:txBody>
      </p:sp>
    </p:spTree>
    <p:extLst>
      <p:ext uri="{BB962C8B-B14F-4D97-AF65-F5344CB8AC3E}">
        <p14:creationId xmlns:p14="http://schemas.microsoft.com/office/powerpoint/2010/main" val="400702665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706" r:id="rId8"/>
    <p:sldLayoutId id="2147483694" r:id="rId9"/>
    <p:sldLayoutId id="2147483703" r:id="rId10"/>
    <p:sldLayoutId id="2147483708" r:id="rId11"/>
    <p:sldLayoutId id="2147483705" r:id="rId12"/>
    <p:sldLayoutId id="2147483704" r:id="rId13"/>
    <p:sldLayoutId id="2147483707" r:id="rId14"/>
  </p:sldLayoutIdLst>
  <p:txStyles>
    <p:titleStyle>
      <a:lvl1pPr algn="ctr" defTabSz="914400" rtl="0" eaLnBrk="1" latinLnBrk="0" hangingPunct="1">
        <a:lnSpc>
          <a:spcPct val="90000"/>
        </a:lnSpc>
        <a:spcBef>
          <a:spcPct val="0"/>
        </a:spcBef>
        <a:buNone/>
        <a:defRPr lang="en-US" sz="4400" kern="1200" spc="-150" dirty="0">
          <a:solidFill>
            <a:schemeClr val="tx2"/>
          </a:solidFill>
          <a:latin typeface="Arial Black" panose="020B0A04020102020204" pitchFamily="34" charset="0"/>
          <a:ea typeface="+mj-ea"/>
          <a:cs typeface="+mj-cs"/>
        </a:defRPr>
      </a:lvl1pPr>
    </p:titleStyle>
    <p:body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16" userDrawn="1">
          <p15:clr>
            <a:srgbClr val="F26B43"/>
          </p15:clr>
        </p15:guide>
        <p15:guide id="4" pos="669" userDrawn="1">
          <p15:clr>
            <a:srgbClr val="F26B43"/>
          </p15:clr>
        </p15:guide>
        <p15:guide id="5" pos="1122" userDrawn="1">
          <p15:clr>
            <a:srgbClr val="F26B43"/>
          </p15:clr>
        </p15:guide>
        <p15:guide id="6" pos="1575" userDrawn="1">
          <p15:clr>
            <a:srgbClr val="F26B43"/>
          </p15:clr>
        </p15:guide>
        <p15:guide id="7" pos="2028" userDrawn="1">
          <p15:clr>
            <a:srgbClr val="F26B43"/>
          </p15:clr>
        </p15:guide>
        <p15:guide id="8" pos="2481" userDrawn="1">
          <p15:clr>
            <a:srgbClr val="F26B43"/>
          </p15:clr>
        </p15:guide>
        <p15:guide id="9" pos="2934" userDrawn="1">
          <p15:clr>
            <a:srgbClr val="F26B43"/>
          </p15:clr>
        </p15:guide>
        <p15:guide id="10" pos="3387" userDrawn="1">
          <p15:clr>
            <a:srgbClr val="F26B43"/>
          </p15:clr>
        </p15:guide>
        <p15:guide id="11" pos="3840" userDrawn="1">
          <p15:clr>
            <a:srgbClr val="F26B43"/>
          </p15:clr>
        </p15:guide>
        <p15:guide id="12" pos="4293" userDrawn="1">
          <p15:clr>
            <a:srgbClr val="F26B43"/>
          </p15:clr>
        </p15:guide>
        <p15:guide id="13" pos="4746" userDrawn="1">
          <p15:clr>
            <a:srgbClr val="F26B43"/>
          </p15:clr>
        </p15:guide>
        <p15:guide id="14" pos="5199" userDrawn="1">
          <p15:clr>
            <a:srgbClr val="F26B43"/>
          </p15:clr>
        </p15:guide>
        <p15:guide id="15" pos="5652" userDrawn="1">
          <p15:clr>
            <a:srgbClr val="F26B43"/>
          </p15:clr>
        </p15:guide>
        <p15:guide id="16" pos="6105" userDrawn="1">
          <p15:clr>
            <a:srgbClr val="F26B43"/>
          </p15:clr>
        </p15:guide>
        <p15:guide id="17" pos="6558" userDrawn="1">
          <p15:clr>
            <a:srgbClr val="F26B43"/>
          </p15:clr>
        </p15:guide>
        <p15:guide id="18" pos="7011" userDrawn="1">
          <p15:clr>
            <a:srgbClr val="F26B43"/>
          </p15:clr>
        </p15:guide>
        <p15:guide id="19" pos="7464" userDrawn="1">
          <p15:clr>
            <a:srgbClr val="F26B43"/>
          </p15:clr>
        </p15:guide>
        <p15:guide id="20" orient="horz" userDrawn="1">
          <p15:clr>
            <a:srgbClr val="F26B43"/>
          </p15:clr>
        </p15:guide>
        <p15:guide id="21" orient="horz" pos="4320" userDrawn="1">
          <p15:clr>
            <a:srgbClr val="F26B43"/>
          </p15:clr>
        </p15:guide>
        <p15:guide id="22" orient="horz" pos="216" userDrawn="1">
          <p15:clr>
            <a:srgbClr val="F26B43"/>
          </p15:clr>
        </p15:guide>
        <p15:guide id="23" orient="horz" pos="696" userDrawn="1">
          <p15:clr>
            <a:srgbClr val="F26B43"/>
          </p15:clr>
        </p15:guide>
        <p15:guide id="24" orient="horz" pos="1188" userDrawn="1">
          <p15:clr>
            <a:srgbClr val="F26B43"/>
          </p15:clr>
        </p15:guide>
        <p15:guide id="25" orient="horz" pos="1674" userDrawn="1">
          <p15:clr>
            <a:srgbClr val="F26B43"/>
          </p15:clr>
        </p15:guide>
        <p15:guide id="26" orient="horz" pos="2160" userDrawn="1">
          <p15:clr>
            <a:srgbClr val="F26B43"/>
          </p15:clr>
        </p15:guide>
        <p15:guide id="27" orient="horz" pos="2646" userDrawn="1">
          <p15:clr>
            <a:srgbClr val="F26B43"/>
          </p15:clr>
        </p15:guide>
        <p15:guide id="28" orient="horz" pos="3132" userDrawn="1">
          <p15:clr>
            <a:srgbClr val="F26B43"/>
          </p15:clr>
        </p15:guide>
        <p15:guide id="29" orient="horz" pos="3618" userDrawn="1">
          <p15:clr>
            <a:srgbClr val="F26B43"/>
          </p15:clr>
        </p15:guide>
        <p15:guide id="30" orient="horz" pos="41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E30C7818-3D84-4FE4-A829-AB1B144CF0B0}"/>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r="91410"/>
          <a:stretch/>
        </p:blipFill>
        <p:spPr>
          <a:xfrm>
            <a:off x="0" y="0"/>
            <a:ext cx="1046273" cy="6858000"/>
          </a:xfrm>
          <a:prstGeom prst="rect">
            <a:avLst/>
          </a:prstGeom>
          <a:effectLst>
            <a:outerShdw blurRad="88900" dist="38100" algn="l" rotWithShape="0">
              <a:prstClr val="black">
                <a:alpha val="15000"/>
              </a:prstClr>
            </a:outerShdw>
          </a:effectLst>
        </p:spPr>
      </p:pic>
      <p:sp>
        <p:nvSpPr>
          <p:cNvPr id="2" name="Title Placeholder 1"/>
          <p:cNvSpPr>
            <a:spLocks noGrp="1"/>
          </p:cNvSpPr>
          <p:nvPr>
            <p:ph type="title"/>
          </p:nvPr>
        </p:nvSpPr>
        <p:spPr>
          <a:xfrm>
            <a:off x="1781174" y="355078"/>
            <a:ext cx="9348789" cy="1272756"/>
          </a:xfrm>
          <a:prstGeom prst="rect">
            <a:avLst/>
          </a:prstGeom>
        </p:spPr>
        <p:txBody>
          <a:bodyPr vert="horz" lIns="0" tIns="0" rIns="0" bIns="0" rtlCol="0" anchor="b" anchorCtr="1">
            <a:noAutofit/>
          </a:bodyPr>
          <a:lstStyle/>
          <a:p>
            <a:r>
              <a:rPr lang="en-US" dirty="0"/>
              <a:t>CLICK TO EDIT MASTER TITLE STYLE</a:t>
            </a:r>
          </a:p>
        </p:txBody>
      </p:sp>
      <p:sp>
        <p:nvSpPr>
          <p:cNvPr id="3" name="Text Placeholder 2"/>
          <p:cNvSpPr>
            <a:spLocks noGrp="1"/>
          </p:cNvSpPr>
          <p:nvPr>
            <p:ph type="body" idx="1"/>
          </p:nvPr>
        </p:nvSpPr>
        <p:spPr>
          <a:xfrm>
            <a:off x="1781174" y="2229633"/>
            <a:ext cx="9348789" cy="1756378"/>
          </a:xfrm>
          <a:prstGeom prst="rect">
            <a:avLst/>
          </a:prstGeom>
        </p:spPr>
        <p:txBody>
          <a:bodyPr vert="horz" lIns="0" tIns="0" rIns="0" bIns="0" rtlCol="0" anchor="t" anchorCtr="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Graphic 8">
            <a:extLst>
              <a:ext uri="{FF2B5EF4-FFF2-40B4-BE49-F238E27FC236}">
                <a16:creationId xmlns:a16="http://schemas.microsoft.com/office/drawing/2014/main" id="{743B4A29-4092-435B-BDA1-D96A6FE70950}"/>
              </a:ext>
            </a:extLst>
          </p:cNvPr>
          <p:cNvPicPr>
            <a:picLocks noChangeAspect="1"/>
          </p:cNvPicPr>
          <p:nvPr userDrawn="1"/>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243351" y="5930900"/>
            <a:ext cx="575336" cy="571500"/>
          </a:xfrm>
          <a:prstGeom prst="rect">
            <a:avLst/>
          </a:prstGeom>
        </p:spPr>
      </p:pic>
      <p:sp>
        <p:nvSpPr>
          <p:cNvPr id="10" name="TextBox 9">
            <a:extLst>
              <a:ext uri="{FF2B5EF4-FFF2-40B4-BE49-F238E27FC236}">
                <a16:creationId xmlns:a16="http://schemas.microsoft.com/office/drawing/2014/main" id="{6579E68E-02D9-4963-8B66-3C7E618C0623}"/>
              </a:ext>
            </a:extLst>
          </p:cNvPr>
          <p:cNvSpPr txBox="1"/>
          <p:nvPr userDrawn="1"/>
        </p:nvSpPr>
        <p:spPr>
          <a:xfrm rot="16200000">
            <a:off x="-2303620" y="2665361"/>
            <a:ext cx="5669278" cy="338554"/>
          </a:xfrm>
          <a:prstGeom prst="rect">
            <a:avLst/>
          </a:prstGeom>
          <a:noFill/>
          <a:effectLst/>
        </p:spPr>
        <p:txBody>
          <a:bodyPr wrap="square" rtlCol="0">
            <a:spAutoFit/>
          </a:bodyPr>
          <a:lstStyle/>
          <a:p>
            <a:r>
              <a:rPr lang="en-US" sz="1600" b="0" kern="1500" spc="600" baseline="0" dirty="0">
                <a:solidFill>
                  <a:schemeClr val="tx2">
                    <a:lumMod val="60000"/>
                    <a:lumOff val="40000"/>
                  </a:schemeClr>
                </a:solidFill>
              </a:rPr>
              <a:t>WASHINGTON STATE UNIVERSITY</a:t>
            </a:r>
          </a:p>
        </p:txBody>
      </p:sp>
    </p:spTree>
    <p:extLst>
      <p:ext uri="{BB962C8B-B14F-4D97-AF65-F5344CB8AC3E}">
        <p14:creationId xmlns:p14="http://schemas.microsoft.com/office/powerpoint/2010/main" val="40856564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xStyles>
    <p:titleStyle>
      <a:lvl1pPr algn="ctr" defTabSz="914400" rtl="0" eaLnBrk="1" latinLnBrk="0" hangingPunct="1">
        <a:lnSpc>
          <a:spcPct val="90000"/>
        </a:lnSpc>
        <a:spcBef>
          <a:spcPct val="0"/>
        </a:spcBef>
        <a:buNone/>
        <a:defRPr lang="en-US" sz="4400" kern="1200" spc="-150" dirty="0">
          <a:solidFill>
            <a:schemeClr val="tx2"/>
          </a:solidFill>
          <a:latin typeface="Arial Black" panose="020B0A04020102020204" pitchFamily="34" charset="0"/>
          <a:ea typeface="+mj-ea"/>
          <a:cs typeface="+mj-cs"/>
        </a:defRPr>
      </a:lvl1pPr>
    </p:titleStyle>
    <p:body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16">
          <p15:clr>
            <a:srgbClr val="F26B43"/>
          </p15:clr>
        </p15:guide>
        <p15:guide id="4" pos="669">
          <p15:clr>
            <a:srgbClr val="F26B43"/>
          </p15:clr>
        </p15:guide>
        <p15:guide id="5" pos="1122">
          <p15:clr>
            <a:srgbClr val="F26B43"/>
          </p15:clr>
        </p15:guide>
        <p15:guide id="6" pos="1575">
          <p15:clr>
            <a:srgbClr val="F26B43"/>
          </p15:clr>
        </p15:guide>
        <p15:guide id="7" pos="2028">
          <p15:clr>
            <a:srgbClr val="F26B43"/>
          </p15:clr>
        </p15:guide>
        <p15:guide id="8" pos="2481">
          <p15:clr>
            <a:srgbClr val="F26B43"/>
          </p15:clr>
        </p15:guide>
        <p15:guide id="9" pos="2934">
          <p15:clr>
            <a:srgbClr val="F26B43"/>
          </p15:clr>
        </p15:guide>
        <p15:guide id="10" pos="3387">
          <p15:clr>
            <a:srgbClr val="F26B43"/>
          </p15:clr>
        </p15:guide>
        <p15:guide id="11" pos="3840">
          <p15:clr>
            <a:srgbClr val="F26B43"/>
          </p15:clr>
        </p15:guide>
        <p15:guide id="12" pos="4293">
          <p15:clr>
            <a:srgbClr val="F26B43"/>
          </p15:clr>
        </p15:guide>
        <p15:guide id="13" pos="4746">
          <p15:clr>
            <a:srgbClr val="F26B43"/>
          </p15:clr>
        </p15:guide>
        <p15:guide id="14" pos="5199">
          <p15:clr>
            <a:srgbClr val="F26B43"/>
          </p15:clr>
        </p15:guide>
        <p15:guide id="15" pos="5652">
          <p15:clr>
            <a:srgbClr val="F26B43"/>
          </p15:clr>
        </p15:guide>
        <p15:guide id="16" pos="6105">
          <p15:clr>
            <a:srgbClr val="F26B43"/>
          </p15:clr>
        </p15:guide>
        <p15:guide id="17" pos="6558">
          <p15:clr>
            <a:srgbClr val="F26B43"/>
          </p15:clr>
        </p15:guide>
        <p15:guide id="18" pos="7011">
          <p15:clr>
            <a:srgbClr val="F26B43"/>
          </p15:clr>
        </p15:guide>
        <p15:guide id="19" pos="7464">
          <p15:clr>
            <a:srgbClr val="F26B43"/>
          </p15:clr>
        </p15:guide>
        <p15:guide id="20" orient="horz">
          <p15:clr>
            <a:srgbClr val="F26B43"/>
          </p15:clr>
        </p15:guide>
        <p15:guide id="21" orient="horz" pos="4320">
          <p15:clr>
            <a:srgbClr val="F26B43"/>
          </p15:clr>
        </p15:guide>
        <p15:guide id="22" orient="horz" pos="216">
          <p15:clr>
            <a:srgbClr val="F26B43"/>
          </p15:clr>
        </p15:guide>
        <p15:guide id="23" orient="horz" pos="696">
          <p15:clr>
            <a:srgbClr val="F26B43"/>
          </p15:clr>
        </p15:guide>
        <p15:guide id="24" orient="horz" pos="1188">
          <p15:clr>
            <a:srgbClr val="F26B43"/>
          </p15:clr>
        </p15:guide>
        <p15:guide id="25" orient="horz" pos="1674">
          <p15:clr>
            <a:srgbClr val="F26B43"/>
          </p15:clr>
        </p15:guide>
        <p15:guide id="26" orient="horz" pos="2160">
          <p15:clr>
            <a:srgbClr val="F26B43"/>
          </p15:clr>
        </p15:guide>
        <p15:guide id="27" orient="horz" pos="2646">
          <p15:clr>
            <a:srgbClr val="F26B43"/>
          </p15:clr>
        </p15:guide>
        <p15:guide id="28" orient="horz" pos="3132">
          <p15:clr>
            <a:srgbClr val="F26B43"/>
          </p15:clr>
        </p15:guide>
        <p15:guide id="29" orient="horz" pos="3618">
          <p15:clr>
            <a:srgbClr val="F26B43"/>
          </p15:clr>
        </p15:guide>
        <p15:guide id="30" orient="horz" pos="41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hyperlink" Target="https://sharing.nih.gov/data-management-and-sharing-policy/planning-and-budgeting-for-data-management-and-sharing/budgeting-for-data-management-sharing" TargetMode="Externa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rex.libraries.wsu.edu/esploro/"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ibraries.wsu.edu/scholarly-communication/research-exchange-faq"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talea.Anderson@wsu.edu" TargetMode="External"/><Relationship Id="rId4" Type="http://schemas.openxmlformats.org/officeDocument/2006/relationships/hyperlink" Target="https://libraries.wsu.edu/research-exchange-submission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grants.nih.gov/grants/guide/notice-files/NOT-OD-21-013.html"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osti.gov/2022-OSTP-Public-Access-Memo-Release"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6B2E-8B3C-4EB4-A9AC-62EBA8A6E6E6}"/>
              </a:ext>
            </a:extLst>
          </p:cNvPr>
          <p:cNvSpPr>
            <a:spLocks noGrp="1"/>
          </p:cNvSpPr>
          <p:nvPr>
            <p:ph type="ctrTitle"/>
          </p:nvPr>
        </p:nvSpPr>
        <p:spPr>
          <a:xfrm>
            <a:off x="0" y="1728428"/>
            <a:ext cx="12191999" cy="1832919"/>
          </a:xfrm>
        </p:spPr>
        <p:txBody>
          <a:bodyPr/>
          <a:lstStyle/>
          <a:p>
            <a:r>
              <a:rPr lang="en-US" dirty="0"/>
              <a:t>Updates on NIH Data</a:t>
            </a:r>
            <a:br>
              <a:rPr lang="en-US" dirty="0"/>
            </a:br>
            <a:r>
              <a:rPr lang="en-US" dirty="0"/>
              <a:t>Management and Sharing (DMS)</a:t>
            </a:r>
          </a:p>
        </p:txBody>
      </p:sp>
      <p:sp>
        <p:nvSpPr>
          <p:cNvPr id="3" name="Subtitle 2">
            <a:extLst>
              <a:ext uri="{FF2B5EF4-FFF2-40B4-BE49-F238E27FC236}">
                <a16:creationId xmlns:a16="http://schemas.microsoft.com/office/drawing/2014/main" id="{84296724-E6E1-4A02-A7EB-477946FC4A38}"/>
              </a:ext>
            </a:extLst>
          </p:cNvPr>
          <p:cNvSpPr>
            <a:spLocks noGrp="1"/>
          </p:cNvSpPr>
          <p:nvPr>
            <p:ph type="subTitle" idx="1"/>
          </p:nvPr>
        </p:nvSpPr>
        <p:spPr/>
        <p:txBody>
          <a:bodyPr/>
          <a:lstStyle/>
          <a:p>
            <a:r>
              <a:rPr lang="en-US" dirty="0"/>
              <a:t>December 7, 2022</a:t>
            </a:r>
          </a:p>
        </p:txBody>
      </p:sp>
    </p:spTree>
    <p:extLst>
      <p:ext uri="{BB962C8B-B14F-4D97-AF65-F5344CB8AC3E}">
        <p14:creationId xmlns:p14="http://schemas.microsoft.com/office/powerpoint/2010/main" val="1132132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u="sng" dirty="0"/>
              <a:t>Not</a:t>
            </a:r>
            <a:r>
              <a:rPr lang="en-US" dirty="0"/>
              <a:t> Scientific Data</a:t>
            </a:r>
          </a:p>
        </p:txBody>
      </p:sp>
      <p:sp>
        <p:nvSpPr>
          <p:cNvPr id="3" name="Content Placeholder 5">
            <a:extLst>
              <a:ext uri="{FF2B5EF4-FFF2-40B4-BE49-F238E27FC236}">
                <a16:creationId xmlns:a16="http://schemas.microsoft.com/office/drawing/2014/main" id="{C6DBB351-136D-32A1-578D-443B4B10C089}"/>
              </a:ext>
            </a:extLst>
          </p:cNvPr>
          <p:cNvSpPr txBox="1">
            <a:spLocks/>
          </p:cNvSpPr>
          <p:nvPr/>
        </p:nvSpPr>
        <p:spPr>
          <a:xfrm>
            <a:off x="1587062" y="2124079"/>
            <a:ext cx="4771697" cy="4551990"/>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Lab notebooks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Preliminary analyses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Physical objects/specimens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Completed case reports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Publication drafts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Peer reviews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Future research plans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Colleague communications</a:t>
            </a:r>
          </a:p>
          <a:p>
            <a:pPr marL="457200" marR="0" lvl="1" indent="-18288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pic>
        <p:nvPicPr>
          <p:cNvPr id="5" name="Picture 4" descr="A picture containing text, wooden&#10;&#10;Description automatically generated">
            <a:extLst>
              <a:ext uri="{FF2B5EF4-FFF2-40B4-BE49-F238E27FC236}">
                <a16:creationId xmlns:a16="http://schemas.microsoft.com/office/drawing/2014/main" id="{354D6117-10AA-85E3-266D-649FA1B8E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5568" y="1894795"/>
            <a:ext cx="2790497" cy="1860331"/>
          </a:xfrm>
          <a:prstGeom prst="rect">
            <a:avLst/>
          </a:prstGeom>
        </p:spPr>
      </p:pic>
      <p:pic>
        <p:nvPicPr>
          <p:cNvPr id="7" name="Picture 6" descr="A picture containing indoor, items, different, variety&#10;&#10;Description automatically generated">
            <a:extLst>
              <a:ext uri="{FF2B5EF4-FFF2-40B4-BE49-F238E27FC236}">
                <a16:creationId xmlns:a16="http://schemas.microsoft.com/office/drawing/2014/main" id="{1E7B5C2D-836F-02E8-66BB-DAD9AE3C1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156" y="3021648"/>
            <a:ext cx="3093345" cy="2062486"/>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40DBF0EB-6861-2FC0-66A1-CAA612FA6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568" y="4583197"/>
            <a:ext cx="2790497" cy="2092872"/>
          </a:xfrm>
          <a:prstGeom prst="rect">
            <a:avLst/>
          </a:prstGeom>
        </p:spPr>
      </p:pic>
    </p:spTree>
    <p:extLst>
      <p:ext uri="{BB962C8B-B14F-4D97-AF65-F5344CB8AC3E}">
        <p14:creationId xmlns:p14="http://schemas.microsoft.com/office/powerpoint/2010/main" val="267214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3FA0801-C16E-5C5D-9389-72736800A07F}"/>
              </a:ext>
            </a:extLst>
          </p:cNvPr>
          <p:cNvSpPr txBox="1">
            <a:spLocks/>
          </p:cNvSpPr>
          <p:nvPr/>
        </p:nvSpPr>
        <p:spPr>
          <a:xfrm>
            <a:off x="1072055" y="1965434"/>
            <a:ext cx="11119945" cy="2585545"/>
          </a:xfrm>
          <a:prstGeom prst="rect">
            <a:avLst/>
          </a:prstGeom>
        </p:spPr>
        <p:txBody>
          <a:bodyPr/>
          <a:lstStyle>
            <a:lvl1pPr algn="ctr" defTabSz="914400" rtl="0" eaLnBrk="1" latinLnBrk="0" hangingPunct="1">
              <a:lnSpc>
                <a:spcPct val="90000"/>
              </a:lnSpc>
              <a:spcBef>
                <a:spcPct val="0"/>
              </a:spcBef>
              <a:buNone/>
              <a:defRPr lang="en-US" sz="4400" kern="1200" spc="-150" dirty="0">
                <a:solidFill>
                  <a:schemeClr val="tx2"/>
                </a:solidFill>
                <a:latin typeface="Arial Black" panose="020B0A04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All data need to be managed…</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150" normalizeH="0" baseline="0" noProof="0" dirty="0">
              <a:ln>
                <a:noFill/>
              </a:ln>
              <a:solidFill>
                <a:srgbClr val="4D4D4D"/>
              </a:solidFill>
              <a:effectLst/>
              <a:uLnTx/>
              <a:uFillTx/>
              <a:latin typeface="Arial Black" panose="020B0A04020102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but (with justification!)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 </a:t>
            </a:r>
            <a:r>
              <a:rPr kumimoji="0" lang="en-US" sz="4400" b="0" i="0" u="sng"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not all</a:t>
            </a:r>
            <a:r>
              <a:rPr kumimoji="0" lang="en-US" sz="4400" b="0" i="0" u="none"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 data need to be </a:t>
            </a:r>
            <a:r>
              <a:rPr kumimoji="0" lang="en-US" sz="4400" b="0" i="0" u="sng"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shared</a:t>
            </a:r>
            <a:r>
              <a:rPr kumimoji="0" lang="en-US" sz="4400" b="0" i="0" u="none" strike="noStrike" kern="1200" cap="none" spc="-150" normalizeH="0" baseline="0" noProof="0" dirty="0">
                <a:ln>
                  <a:noFill/>
                </a:ln>
                <a:solidFill>
                  <a:srgbClr val="4D4D4D"/>
                </a:solidFill>
                <a:effectLst/>
                <a:uLnTx/>
                <a:uFillTx/>
                <a:latin typeface="Arial Black" panose="020B0A04020102020204" pitchFamily="34" charset="0"/>
                <a:ea typeface="+mj-ea"/>
                <a:cs typeface="+mj-cs"/>
              </a:rPr>
              <a:t>.</a:t>
            </a:r>
          </a:p>
        </p:txBody>
      </p:sp>
    </p:spTree>
    <p:extLst>
      <p:ext uri="{BB962C8B-B14F-4D97-AF65-F5344CB8AC3E}">
        <p14:creationId xmlns:p14="http://schemas.microsoft.com/office/powerpoint/2010/main" val="3905662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Acceptable Reasons to Limit Sharing of Scientific Data</a:t>
            </a:r>
          </a:p>
        </p:txBody>
      </p:sp>
      <p:sp>
        <p:nvSpPr>
          <p:cNvPr id="3" name="Content Placeholder 5">
            <a:extLst>
              <a:ext uri="{FF2B5EF4-FFF2-40B4-BE49-F238E27FC236}">
                <a16:creationId xmlns:a16="http://schemas.microsoft.com/office/drawing/2014/main" id="{C6DBB351-136D-32A1-578D-443B4B10C089}"/>
              </a:ext>
            </a:extLst>
          </p:cNvPr>
          <p:cNvSpPr txBox="1">
            <a:spLocks/>
          </p:cNvSpPr>
          <p:nvPr/>
        </p:nvSpPr>
        <p:spPr>
          <a:xfrm>
            <a:off x="1587062" y="2124079"/>
            <a:ext cx="6600497" cy="4518459"/>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Informed &amp; existing consent</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Legal compliance</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Privacy/safety concerns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Contractual, licensing, or data use agreements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NIH program stipulations (SBIR, STTR)</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Cannot be digitized practically</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Tribal considerations (NOT-OD-22-064)</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pic>
        <p:nvPicPr>
          <p:cNvPr id="5" name="Picture 4" descr="A picture containing tool&#10;&#10;Description automatically generated">
            <a:extLst>
              <a:ext uri="{FF2B5EF4-FFF2-40B4-BE49-F238E27FC236}">
                <a16:creationId xmlns:a16="http://schemas.microsoft.com/office/drawing/2014/main" id="{FD04B356-9C8C-EB53-FFA0-828D70DB2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0455" y="1854346"/>
            <a:ext cx="2937656" cy="1958248"/>
          </a:xfrm>
          <a:prstGeom prst="rect">
            <a:avLst/>
          </a:prstGeom>
        </p:spPr>
      </p:pic>
      <p:pic>
        <p:nvPicPr>
          <p:cNvPr id="7" name="Picture 6" descr="Close-up of hands shaking&#10;&#10;Description automatically generated">
            <a:extLst>
              <a:ext uri="{FF2B5EF4-FFF2-40B4-BE49-F238E27FC236}">
                <a16:creationId xmlns:a16="http://schemas.microsoft.com/office/drawing/2014/main" id="{B2FE8DBA-1D71-E7A6-038B-8225CC825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238" y="3681249"/>
            <a:ext cx="3109555" cy="2075793"/>
          </a:xfrm>
          <a:prstGeom prst="rect">
            <a:avLst/>
          </a:prstGeom>
        </p:spPr>
      </p:pic>
    </p:spTree>
    <p:extLst>
      <p:ext uri="{BB962C8B-B14F-4D97-AF65-F5344CB8AC3E}">
        <p14:creationId xmlns:p14="http://schemas.microsoft.com/office/powerpoint/2010/main" val="2399204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
            <a:extLst>
              <a:ext uri="{FF2B5EF4-FFF2-40B4-BE49-F238E27FC236}">
                <a16:creationId xmlns:a16="http://schemas.microsoft.com/office/drawing/2014/main" id="{C6DBB351-136D-32A1-578D-443B4B10C089}"/>
              </a:ext>
            </a:extLst>
          </p:cNvPr>
          <p:cNvSpPr txBox="1">
            <a:spLocks/>
          </p:cNvSpPr>
          <p:nvPr/>
        </p:nvSpPr>
        <p:spPr>
          <a:xfrm>
            <a:off x="1587062" y="2124079"/>
            <a:ext cx="10163504" cy="3857625"/>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4D4D4D">
                    <a:lumMod val="75000"/>
                  </a:srgbClr>
                </a:solidFill>
                <a:effectLst/>
                <a:uLnTx/>
                <a:uFillTx/>
                <a:latin typeface="Arial"/>
                <a:ea typeface="+mn-ea"/>
                <a:cs typeface="+mn-cs"/>
              </a:rPr>
              <a:t>Data too small</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4D4D4D">
                    <a:lumMod val="75000"/>
                  </a:srgbClr>
                </a:solidFill>
                <a:effectLst/>
                <a:uLnTx/>
                <a:uFillTx/>
                <a:latin typeface="Arial"/>
                <a:ea typeface="+mn-ea"/>
                <a:cs typeface="+mn-cs"/>
              </a:rPr>
              <a:t>Data would not be widely used</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4D4D4D">
                    <a:lumMod val="75000"/>
                  </a:srgbClr>
                </a:solidFill>
                <a:effectLst/>
                <a:uLnTx/>
                <a:uFillTx/>
                <a:latin typeface="Arial"/>
                <a:ea typeface="+mn-ea"/>
                <a:cs typeface="+mn-cs"/>
              </a:rPr>
              <a:t>No suitable repository</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sp>
        <p:nvSpPr>
          <p:cNvPr id="7" name="Title 1">
            <a:extLst>
              <a:ext uri="{FF2B5EF4-FFF2-40B4-BE49-F238E27FC236}">
                <a16:creationId xmlns:a16="http://schemas.microsoft.com/office/drawing/2014/main" id="{9D08291B-E0CA-BAF2-5A48-0DFD9889583A}"/>
              </a:ext>
            </a:extLst>
          </p:cNvPr>
          <p:cNvSpPr>
            <a:spLocks noGrp="1"/>
          </p:cNvSpPr>
          <p:nvPr>
            <p:ph type="title"/>
          </p:nvPr>
        </p:nvSpPr>
        <p:spPr>
          <a:xfrm>
            <a:off x="1781174" y="355078"/>
            <a:ext cx="9348789" cy="1173471"/>
          </a:xfrm>
        </p:spPr>
        <p:txBody>
          <a:bodyPr/>
          <a:lstStyle/>
          <a:p>
            <a:r>
              <a:rPr lang="en-US" u="sng" dirty="0"/>
              <a:t>Un</a:t>
            </a:r>
            <a:r>
              <a:rPr lang="en-US" dirty="0"/>
              <a:t>acceptable Reasons to Limit Sharing of Scientific Data</a:t>
            </a:r>
          </a:p>
        </p:txBody>
      </p:sp>
    </p:spTree>
    <p:extLst>
      <p:ext uri="{BB962C8B-B14F-4D97-AF65-F5344CB8AC3E}">
        <p14:creationId xmlns:p14="http://schemas.microsoft.com/office/powerpoint/2010/main" val="346357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DMS Plan Elements</a:t>
            </a:r>
          </a:p>
        </p:txBody>
      </p:sp>
      <p:pic>
        <p:nvPicPr>
          <p:cNvPr id="7" name="Picture 6" descr="A picture containing text, sign, businesscard&#10;&#10;Description automatically generated">
            <a:extLst>
              <a:ext uri="{FF2B5EF4-FFF2-40B4-BE49-F238E27FC236}">
                <a16:creationId xmlns:a16="http://schemas.microsoft.com/office/drawing/2014/main" id="{04067CB0-810F-323B-0A02-7147BB485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673" y="2094363"/>
            <a:ext cx="5641626" cy="4408559"/>
          </a:xfrm>
          <a:prstGeom prst="rect">
            <a:avLst/>
          </a:prstGeom>
        </p:spPr>
      </p:pic>
      <p:sp>
        <p:nvSpPr>
          <p:cNvPr id="10" name="Content Placeholder 5">
            <a:extLst>
              <a:ext uri="{FF2B5EF4-FFF2-40B4-BE49-F238E27FC236}">
                <a16:creationId xmlns:a16="http://schemas.microsoft.com/office/drawing/2014/main" id="{D45C882D-7899-79A4-6BC7-539711C51AFE}"/>
              </a:ext>
            </a:extLst>
          </p:cNvPr>
          <p:cNvSpPr txBox="1">
            <a:spLocks/>
          </p:cNvSpPr>
          <p:nvPr/>
        </p:nvSpPr>
        <p:spPr>
          <a:xfrm>
            <a:off x="1587062" y="2124079"/>
            <a:ext cx="10163504" cy="3857625"/>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2 pages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spTree>
    <p:extLst>
      <p:ext uri="{BB962C8B-B14F-4D97-AF65-F5344CB8AC3E}">
        <p14:creationId xmlns:p14="http://schemas.microsoft.com/office/powerpoint/2010/main" val="216946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Resources</a:t>
            </a:r>
          </a:p>
        </p:txBody>
      </p:sp>
      <p:pic>
        <p:nvPicPr>
          <p:cNvPr id="5" name="Graphic 4">
            <a:extLst>
              <a:ext uri="{FF2B5EF4-FFF2-40B4-BE49-F238E27FC236}">
                <a16:creationId xmlns:a16="http://schemas.microsoft.com/office/drawing/2014/main" id="{A764777A-C3B3-5B64-8AC2-6B68FBE1A0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5391" y="2130060"/>
            <a:ext cx="4100353" cy="1110139"/>
          </a:xfrm>
          <a:prstGeom prst="rect">
            <a:avLst/>
          </a:prstGeom>
        </p:spPr>
      </p:pic>
      <p:sp>
        <p:nvSpPr>
          <p:cNvPr id="12" name="Content Placeholder 5">
            <a:extLst>
              <a:ext uri="{FF2B5EF4-FFF2-40B4-BE49-F238E27FC236}">
                <a16:creationId xmlns:a16="http://schemas.microsoft.com/office/drawing/2014/main" id="{479AFD1D-D533-A586-CF6C-FFB4D083D1BD}"/>
              </a:ext>
            </a:extLst>
          </p:cNvPr>
          <p:cNvSpPr txBox="1">
            <a:spLocks/>
          </p:cNvSpPr>
          <p:nvPr/>
        </p:nvSpPr>
        <p:spPr>
          <a:xfrm>
            <a:off x="5233492" y="3187721"/>
            <a:ext cx="2606566" cy="60861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dmptool.org</a:t>
            </a:r>
          </a:p>
        </p:txBody>
      </p:sp>
      <p:grpSp>
        <p:nvGrpSpPr>
          <p:cNvPr id="22" name="Group 21">
            <a:extLst>
              <a:ext uri="{FF2B5EF4-FFF2-40B4-BE49-F238E27FC236}">
                <a16:creationId xmlns:a16="http://schemas.microsoft.com/office/drawing/2014/main" id="{33120C13-3FE3-40F6-DD36-FCA70B3D91A9}"/>
              </a:ext>
            </a:extLst>
          </p:cNvPr>
          <p:cNvGrpSpPr/>
          <p:nvPr/>
        </p:nvGrpSpPr>
        <p:grpSpPr>
          <a:xfrm>
            <a:off x="7245531" y="3798460"/>
            <a:ext cx="4257682" cy="2999466"/>
            <a:chOff x="7455738" y="3753114"/>
            <a:chExt cx="4257682" cy="2999466"/>
          </a:xfrm>
        </p:grpSpPr>
        <p:pic>
          <p:nvPicPr>
            <p:cNvPr id="17" name="Picture 16">
              <a:extLst>
                <a:ext uri="{FF2B5EF4-FFF2-40B4-BE49-F238E27FC236}">
                  <a16:creationId xmlns:a16="http://schemas.microsoft.com/office/drawing/2014/main" id="{D627EB5D-8130-83FD-5E51-46522878FE6B}"/>
                </a:ext>
              </a:extLst>
            </p:cNvPr>
            <p:cNvPicPr>
              <a:picLocks noChangeAspect="1"/>
            </p:cNvPicPr>
            <p:nvPr/>
          </p:nvPicPr>
          <p:blipFill>
            <a:blip r:embed="rId5"/>
            <a:stretch>
              <a:fillRect/>
            </a:stretch>
          </p:blipFill>
          <p:spPr>
            <a:xfrm>
              <a:off x="7455739" y="4320380"/>
              <a:ext cx="4257681" cy="2432200"/>
            </a:xfrm>
            <a:prstGeom prst="rect">
              <a:avLst/>
            </a:prstGeom>
          </p:spPr>
        </p:pic>
        <p:sp>
          <p:nvSpPr>
            <p:cNvPr id="21" name="Content Placeholder 5">
              <a:extLst>
                <a:ext uri="{FF2B5EF4-FFF2-40B4-BE49-F238E27FC236}">
                  <a16:creationId xmlns:a16="http://schemas.microsoft.com/office/drawing/2014/main" id="{9596ED05-8098-B49F-CEC3-A09C05DC907F}"/>
                </a:ext>
              </a:extLst>
            </p:cNvPr>
            <p:cNvSpPr txBox="1">
              <a:spLocks/>
            </p:cNvSpPr>
            <p:nvPr/>
          </p:nvSpPr>
          <p:spPr>
            <a:xfrm>
              <a:off x="7455738" y="3753114"/>
              <a:ext cx="4257681" cy="60861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lumMod val="75000"/>
                    </a:srgbClr>
                  </a:solidFill>
                  <a:effectLst/>
                  <a:uLnTx/>
                  <a:uFillTx/>
                  <a:latin typeface="Arial"/>
                  <a:ea typeface="+mn-ea"/>
                  <a:cs typeface="+mn-cs"/>
                </a:rPr>
                <a:t>Examples</a:t>
              </a:r>
            </a:p>
          </p:txBody>
        </p:sp>
      </p:grpSp>
      <p:grpSp>
        <p:nvGrpSpPr>
          <p:cNvPr id="25" name="Group 24">
            <a:extLst>
              <a:ext uri="{FF2B5EF4-FFF2-40B4-BE49-F238E27FC236}">
                <a16:creationId xmlns:a16="http://schemas.microsoft.com/office/drawing/2014/main" id="{E280F30A-F028-AB44-B54E-FFCB431680EF}"/>
              </a:ext>
            </a:extLst>
          </p:cNvPr>
          <p:cNvGrpSpPr/>
          <p:nvPr/>
        </p:nvGrpSpPr>
        <p:grpSpPr>
          <a:xfrm>
            <a:off x="1261241" y="3796332"/>
            <a:ext cx="4834759" cy="3043940"/>
            <a:chOff x="1261241" y="3719473"/>
            <a:chExt cx="4834759" cy="3043940"/>
          </a:xfrm>
        </p:grpSpPr>
        <p:grpSp>
          <p:nvGrpSpPr>
            <p:cNvPr id="20" name="Group 19">
              <a:extLst>
                <a:ext uri="{FF2B5EF4-FFF2-40B4-BE49-F238E27FC236}">
                  <a16:creationId xmlns:a16="http://schemas.microsoft.com/office/drawing/2014/main" id="{FADB179F-687A-9502-AA00-52BFBFBCEAF6}"/>
                </a:ext>
              </a:extLst>
            </p:cNvPr>
            <p:cNvGrpSpPr/>
            <p:nvPr/>
          </p:nvGrpSpPr>
          <p:grpSpPr>
            <a:xfrm>
              <a:off x="1261241" y="3719473"/>
              <a:ext cx="4834759" cy="3043940"/>
              <a:chOff x="6926317" y="3780737"/>
              <a:chExt cx="4834759" cy="3043940"/>
            </a:xfrm>
          </p:grpSpPr>
          <p:grpSp>
            <p:nvGrpSpPr>
              <p:cNvPr id="18" name="Group 17">
                <a:extLst>
                  <a:ext uri="{FF2B5EF4-FFF2-40B4-BE49-F238E27FC236}">
                    <a16:creationId xmlns:a16="http://schemas.microsoft.com/office/drawing/2014/main" id="{37361D59-F5D4-8708-9209-EFA87AC397D3}"/>
                  </a:ext>
                </a:extLst>
              </p:cNvPr>
              <p:cNvGrpSpPr/>
              <p:nvPr/>
            </p:nvGrpSpPr>
            <p:grpSpPr>
              <a:xfrm>
                <a:off x="7018065" y="4532423"/>
                <a:ext cx="4743011" cy="2292254"/>
                <a:chOff x="7018065" y="3385033"/>
                <a:chExt cx="5173935" cy="2429270"/>
              </a:xfrm>
            </p:grpSpPr>
            <p:pic>
              <p:nvPicPr>
                <p:cNvPr id="11" name="Picture 10">
                  <a:extLst>
                    <a:ext uri="{FF2B5EF4-FFF2-40B4-BE49-F238E27FC236}">
                      <a16:creationId xmlns:a16="http://schemas.microsoft.com/office/drawing/2014/main" id="{C6D4F76D-7490-9512-C581-AB6EB6424AF5}"/>
                    </a:ext>
                  </a:extLst>
                </p:cNvPr>
                <p:cNvPicPr>
                  <a:picLocks noChangeAspect="1"/>
                </p:cNvPicPr>
                <p:nvPr/>
              </p:nvPicPr>
              <p:blipFill>
                <a:blip r:embed="rId6"/>
                <a:stretch>
                  <a:fillRect/>
                </a:stretch>
              </p:blipFill>
              <p:spPr>
                <a:xfrm>
                  <a:off x="7018065" y="3385033"/>
                  <a:ext cx="5173935" cy="2176669"/>
                </a:xfrm>
                <a:prstGeom prst="rect">
                  <a:avLst/>
                </a:prstGeom>
              </p:spPr>
            </p:pic>
            <p:pic>
              <p:nvPicPr>
                <p:cNvPr id="15" name="Picture 14">
                  <a:extLst>
                    <a:ext uri="{FF2B5EF4-FFF2-40B4-BE49-F238E27FC236}">
                      <a16:creationId xmlns:a16="http://schemas.microsoft.com/office/drawing/2014/main" id="{8F852A01-5A87-70E7-E3AC-36FC357EABD3}"/>
                    </a:ext>
                  </a:extLst>
                </p:cNvPr>
                <p:cNvPicPr>
                  <a:picLocks noChangeAspect="1"/>
                </p:cNvPicPr>
                <p:nvPr/>
              </p:nvPicPr>
              <p:blipFill>
                <a:blip r:embed="rId7"/>
                <a:stretch>
                  <a:fillRect/>
                </a:stretch>
              </p:blipFill>
              <p:spPr>
                <a:xfrm>
                  <a:off x="7018065" y="5410408"/>
                  <a:ext cx="777307" cy="403895"/>
                </a:xfrm>
                <a:prstGeom prst="rect">
                  <a:avLst/>
                </a:prstGeom>
              </p:spPr>
            </p:pic>
          </p:grpSp>
          <p:sp>
            <p:nvSpPr>
              <p:cNvPr id="19" name="Content Placeholder 5">
                <a:extLst>
                  <a:ext uri="{FF2B5EF4-FFF2-40B4-BE49-F238E27FC236}">
                    <a16:creationId xmlns:a16="http://schemas.microsoft.com/office/drawing/2014/main" id="{82E0A5A3-DC99-7E84-D425-A1B5233780A5}"/>
                  </a:ext>
                </a:extLst>
              </p:cNvPr>
              <p:cNvSpPr txBox="1">
                <a:spLocks/>
              </p:cNvSpPr>
              <p:nvPr/>
            </p:nvSpPr>
            <p:spPr>
              <a:xfrm>
                <a:off x="6926317" y="3780737"/>
                <a:ext cx="4834759" cy="60861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lumMod val="75000"/>
                      </a:srgbClr>
                    </a:solidFill>
                    <a:effectLst/>
                    <a:uLnTx/>
                    <a:uFillTx/>
                    <a:latin typeface="Arial"/>
                    <a:ea typeface="+mn-ea"/>
                    <a:cs typeface="+mn-cs"/>
                  </a:rPr>
                  <a:t>Templates</a:t>
                </a:r>
              </a:p>
            </p:txBody>
          </p:sp>
        </p:grpSp>
        <p:pic>
          <p:nvPicPr>
            <p:cNvPr id="24" name="Picture 23">
              <a:extLst>
                <a:ext uri="{FF2B5EF4-FFF2-40B4-BE49-F238E27FC236}">
                  <a16:creationId xmlns:a16="http://schemas.microsoft.com/office/drawing/2014/main" id="{4934C017-5FA9-BB24-4F7B-119039620218}"/>
                </a:ext>
              </a:extLst>
            </p:cNvPr>
            <p:cNvPicPr>
              <a:picLocks noChangeAspect="1"/>
            </p:cNvPicPr>
            <p:nvPr/>
          </p:nvPicPr>
          <p:blipFill>
            <a:blip r:embed="rId8"/>
            <a:stretch>
              <a:fillRect/>
            </a:stretch>
          </p:blipFill>
          <p:spPr>
            <a:xfrm>
              <a:off x="1352989" y="4210635"/>
              <a:ext cx="1454592" cy="212727"/>
            </a:xfrm>
            <a:prstGeom prst="rect">
              <a:avLst/>
            </a:prstGeom>
          </p:spPr>
        </p:pic>
      </p:grpSp>
    </p:spTree>
    <p:extLst>
      <p:ext uri="{BB962C8B-B14F-4D97-AF65-F5344CB8AC3E}">
        <p14:creationId xmlns:p14="http://schemas.microsoft.com/office/powerpoint/2010/main" val="3529693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Resources</a:t>
            </a:r>
          </a:p>
        </p:txBody>
      </p:sp>
      <p:pic>
        <p:nvPicPr>
          <p:cNvPr id="5" name="Graphic 4">
            <a:extLst>
              <a:ext uri="{FF2B5EF4-FFF2-40B4-BE49-F238E27FC236}">
                <a16:creationId xmlns:a16="http://schemas.microsoft.com/office/drawing/2014/main" id="{A764777A-C3B3-5B64-8AC2-6B68FBE1A0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5391" y="2130060"/>
            <a:ext cx="4100353" cy="1110139"/>
          </a:xfrm>
          <a:prstGeom prst="rect">
            <a:avLst/>
          </a:prstGeom>
        </p:spPr>
      </p:pic>
      <p:sp>
        <p:nvSpPr>
          <p:cNvPr id="12" name="Content Placeholder 5">
            <a:extLst>
              <a:ext uri="{FF2B5EF4-FFF2-40B4-BE49-F238E27FC236}">
                <a16:creationId xmlns:a16="http://schemas.microsoft.com/office/drawing/2014/main" id="{479AFD1D-D533-A586-CF6C-FFB4D083D1BD}"/>
              </a:ext>
            </a:extLst>
          </p:cNvPr>
          <p:cNvSpPr txBox="1">
            <a:spLocks/>
          </p:cNvSpPr>
          <p:nvPr/>
        </p:nvSpPr>
        <p:spPr>
          <a:xfrm>
            <a:off x="5233492" y="3187721"/>
            <a:ext cx="2606566" cy="60861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dmptool.org</a:t>
            </a:r>
          </a:p>
        </p:txBody>
      </p:sp>
      <p:grpSp>
        <p:nvGrpSpPr>
          <p:cNvPr id="22" name="Group 21">
            <a:extLst>
              <a:ext uri="{FF2B5EF4-FFF2-40B4-BE49-F238E27FC236}">
                <a16:creationId xmlns:a16="http://schemas.microsoft.com/office/drawing/2014/main" id="{33120C13-3FE3-40F6-DD36-FCA70B3D91A9}"/>
              </a:ext>
            </a:extLst>
          </p:cNvPr>
          <p:cNvGrpSpPr/>
          <p:nvPr/>
        </p:nvGrpSpPr>
        <p:grpSpPr>
          <a:xfrm>
            <a:off x="7245531" y="3798460"/>
            <a:ext cx="4257682" cy="2999466"/>
            <a:chOff x="7455738" y="3753114"/>
            <a:chExt cx="4257682" cy="2999466"/>
          </a:xfrm>
        </p:grpSpPr>
        <p:pic>
          <p:nvPicPr>
            <p:cNvPr id="17" name="Picture 16">
              <a:extLst>
                <a:ext uri="{FF2B5EF4-FFF2-40B4-BE49-F238E27FC236}">
                  <a16:creationId xmlns:a16="http://schemas.microsoft.com/office/drawing/2014/main" id="{D627EB5D-8130-83FD-5E51-46522878FE6B}"/>
                </a:ext>
              </a:extLst>
            </p:cNvPr>
            <p:cNvPicPr>
              <a:picLocks noChangeAspect="1"/>
            </p:cNvPicPr>
            <p:nvPr/>
          </p:nvPicPr>
          <p:blipFill>
            <a:blip r:embed="rId5"/>
            <a:stretch>
              <a:fillRect/>
            </a:stretch>
          </p:blipFill>
          <p:spPr>
            <a:xfrm>
              <a:off x="7455739" y="4320380"/>
              <a:ext cx="4257681" cy="2432200"/>
            </a:xfrm>
            <a:prstGeom prst="rect">
              <a:avLst/>
            </a:prstGeom>
          </p:spPr>
        </p:pic>
        <p:sp>
          <p:nvSpPr>
            <p:cNvPr id="21" name="Content Placeholder 5">
              <a:extLst>
                <a:ext uri="{FF2B5EF4-FFF2-40B4-BE49-F238E27FC236}">
                  <a16:creationId xmlns:a16="http://schemas.microsoft.com/office/drawing/2014/main" id="{9596ED05-8098-B49F-CEC3-A09C05DC907F}"/>
                </a:ext>
              </a:extLst>
            </p:cNvPr>
            <p:cNvSpPr txBox="1">
              <a:spLocks/>
            </p:cNvSpPr>
            <p:nvPr/>
          </p:nvSpPr>
          <p:spPr>
            <a:xfrm>
              <a:off x="7455738" y="3753114"/>
              <a:ext cx="4257681" cy="60861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lumMod val="75000"/>
                    </a:srgbClr>
                  </a:solidFill>
                  <a:effectLst/>
                  <a:uLnTx/>
                  <a:uFillTx/>
                  <a:latin typeface="Arial"/>
                  <a:ea typeface="+mn-ea"/>
                  <a:cs typeface="+mn-cs"/>
                </a:rPr>
                <a:t>Examples</a:t>
              </a:r>
            </a:p>
          </p:txBody>
        </p:sp>
      </p:grpSp>
      <p:grpSp>
        <p:nvGrpSpPr>
          <p:cNvPr id="25" name="Group 24">
            <a:extLst>
              <a:ext uri="{FF2B5EF4-FFF2-40B4-BE49-F238E27FC236}">
                <a16:creationId xmlns:a16="http://schemas.microsoft.com/office/drawing/2014/main" id="{E280F30A-F028-AB44-B54E-FFCB431680EF}"/>
              </a:ext>
            </a:extLst>
          </p:cNvPr>
          <p:cNvGrpSpPr/>
          <p:nvPr/>
        </p:nvGrpSpPr>
        <p:grpSpPr>
          <a:xfrm>
            <a:off x="1261241" y="3796332"/>
            <a:ext cx="4834759" cy="3043940"/>
            <a:chOff x="1261241" y="3719473"/>
            <a:chExt cx="4834759" cy="3043940"/>
          </a:xfrm>
        </p:grpSpPr>
        <p:grpSp>
          <p:nvGrpSpPr>
            <p:cNvPr id="20" name="Group 19">
              <a:extLst>
                <a:ext uri="{FF2B5EF4-FFF2-40B4-BE49-F238E27FC236}">
                  <a16:creationId xmlns:a16="http://schemas.microsoft.com/office/drawing/2014/main" id="{FADB179F-687A-9502-AA00-52BFBFBCEAF6}"/>
                </a:ext>
              </a:extLst>
            </p:cNvPr>
            <p:cNvGrpSpPr/>
            <p:nvPr/>
          </p:nvGrpSpPr>
          <p:grpSpPr>
            <a:xfrm>
              <a:off x="1261241" y="3719473"/>
              <a:ext cx="4834759" cy="3043940"/>
              <a:chOff x="6926317" y="3780737"/>
              <a:chExt cx="4834759" cy="3043940"/>
            </a:xfrm>
          </p:grpSpPr>
          <p:grpSp>
            <p:nvGrpSpPr>
              <p:cNvPr id="18" name="Group 17">
                <a:extLst>
                  <a:ext uri="{FF2B5EF4-FFF2-40B4-BE49-F238E27FC236}">
                    <a16:creationId xmlns:a16="http://schemas.microsoft.com/office/drawing/2014/main" id="{37361D59-F5D4-8708-9209-EFA87AC397D3}"/>
                  </a:ext>
                </a:extLst>
              </p:cNvPr>
              <p:cNvGrpSpPr/>
              <p:nvPr/>
            </p:nvGrpSpPr>
            <p:grpSpPr>
              <a:xfrm>
                <a:off x="7018065" y="4532423"/>
                <a:ext cx="4743011" cy="2292254"/>
                <a:chOff x="7018065" y="3385033"/>
                <a:chExt cx="5173935" cy="2429270"/>
              </a:xfrm>
            </p:grpSpPr>
            <p:pic>
              <p:nvPicPr>
                <p:cNvPr id="11" name="Picture 10">
                  <a:extLst>
                    <a:ext uri="{FF2B5EF4-FFF2-40B4-BE49-F238E27FC236}">
                      <a16:creationId xmlns:a16="http://schemas.microsoft.com/office/drawing/2014/main" id="{C6D4F76D-7490-9512-C581-AB6EB6424AF5}"/>
                    </a:ext>
                  </a:extLst>
                </p:cNvPr>
                <p:cNvPicPr>
                  <a:picLocks noChangeAspect="1"/>
                </p:cNvPicPr>
                <p:nvPr/>
              </p:nvPicPr>
              <p:blipFill>
                <a:blip r:embed="rId6"/>
                <a:stretch>
                  <a:fillRect/>
                </a:stretch>
              </p:blipFill>
              <p:spPr>
                <a:xfrm>
                  <a:off x="7018065" y="3385033"/>
                  <a:ext cx="5173935" cy="2176669"/>
                </a:xfrm>
                <a:prstGeom prst="rect">
                  <a:avLst/>
                </a:prstGeom>
              </p:spPr>
            </p:pic>
            <p:pic>
              <p:nvPicPr>
                <p:cNvPr id="15" name="Picture 14">
                  <a:extLst>
                    <a:ext uri="{FF2B5EF4-FFF2-40B4-BE49-F238E27FC236}">
                      <a16:creationId xmlns:a16="http://schemas.microsoft.com/office/drawing/2014/main" id="{8F852A01-5A87-70E7-E3AC-36FC357EABD3}"/>
                    </a:ext>
                  </a:extLst>
                </p:cNvPr>
                <p:cNvPicPr>
                  <a:picLocks noChangeAspect="1"/>
                </p:cNvPicPr>
                <p:nvPr/>
              </p:nvPicPr>
              <p:blipFill>
                <a:blip r:embed="rId7"/>
                <a:stretch>
                  <a:fillRect/>
                </a:stretch>
              </p:blipFill>
              <p:spPr>
                <a:xfrm>
                  <a:off x="7018065" y="5410408"/>
                  <a:ext cx="777307" cy="403895"/>
                </a:xfrm>
                <a:prstGeom prst="rect">
                  <a:avLst/>
                </a:prstGeom>
              </p:spPr>
            </p:pic>
          </p:grpSp>
          <p:sp>
            <p:nvSpPr>
              <p:cNvPr id="19" name="Content Placeholder 5">
                <a:extLst>
                  <a:ext uri="{FF2B5EF4-FFF2-40B4-BE49-F238E27FC236}">
                    <a16:creationId xmlns:a16="http://schemas.microsoft.com/office/drawing/2014/main" id="{82E0A5A3-DC99-7E84-D425-A1B5233780A5}"/>
                  </a:ext>
                </a:extLst>
              </p:cNvPr>
              <p:cNvSpPr txBox="1">
                <a:spLocks/>
              </p:cNvSpPr>
              <p:nvPr/>
            </p:nvSpPr>
            <p:spPr>
              <a:xfrm>
                <a:off x="6926317" y="3780737"/>
                <a:ext cx="4834759" cy="60861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lumMod val="75000"/>
                      </a:srgbClr>
                    </a:solidFill>
                    <a:effectLst/>
                    <a:uLnTx/>
                    <a:uFillTx/>
                    <a:latin typeface="Arial"/>
                    <a:ea typeface="+mn-ea"/>
                    <a:cs typeface="+mn-cs"/>
                  </a:rPr>
                  <a:t>Templates</a:t>
                </a:r>
              </a:p>
            </p:txBody>
          </p:sp>
        </p:grpSp>
        <p:pic>
          <p:nvPicPr>
            <p:cNvPr id="24" name="Picture 23">
              <a:extLst>
                <a:ext uri="{FF2B5EF4-FFF2-40B4-BE49-F238E27FC236}">
                  <a16:creationId xmlns:a16="http://schemas.microsoft.com/office/drawing/2014/main" id="{4934C017-5FA9-BB24-4F7B-119039620218}"/>
                </a:ext>
              </a:extLst>
            </p:cNvPr>
            <p:cNvPicPr>
              <a:picLocks noChangeAspect="1"/>
            </p:cNvPicPr>
            <p:nvPr/>
          </p:nvPicPr>
          <p:blipFill>
            <a:blip r:embed="rId8"/>
            <a:stretch>
              <a:fillRect/>
            </a:stretch>
          </p:blipFill>
          <p:spPr>
            <a:xfrm>
              <a:off x="1352989" y="4210635"/>
              <a:ext cx="1454592" cy="212727"/>
            </a:xfrm>
            <a:prstGeom prst="rect">
              <a:avLst/>
            </a:prstGeom>
          </p:spPr>
        </p:pic>
      </p:grpSp>
      <p:sp>
        <p:nvSpPr>
          <p:cNvPr id="7" name="Rectangle 6">
            <a:extLst>
              <a:ext uri="{FF2B5EF4-FFF2-40B4-BE49-F238E27FC236}">
                <a16:creationId xmlns:a16="http://schemas.microsoft.com/office/drawing/2014/main" id="{53F057F9-2D0A-FE38-C672-38A0A3F1D31C}"/>
              </a:ext>
            </a:extLst>
          </p:cNvPr>
          <p:cNvSpPr/>
          <p:nvPr/>
        </p:nvSpPr>
        <p:spPr>
          <a:xfrm>
            <a:off x="1184960" y="1753183"/>
            <a:ext cx="10483084" cy="506862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D1FFCFA0-158B-13CA-7FFC-3FBD6E680A27}"/>
              </a:ext>
            </a:extLst>
          </p:cNvPr>
          <p:cNvGrpSpPr/>
          <p:nvPr/>
        </p:nvGrpSpPr>
        <p:grpSpPr>
          <a:xfrm>
            <a:off x="4369823" y="2782540"/>
            <a:ext cx="5196413" cy="2619548"/>
            <a:chOff x="3957112" y="2647950"/>
            <a:chExt cx="5196413" cy="2755431"/>
          </a:xfrm>
        </p:grpSpPr>
        <p:sp>
          <p:nvSpPr>
            <p:cNvPr id="8" name="Rectangle 7">
              <a:extLst>
                <a:ext uri="{FF2B5EF4-FFF2-40B4-BE49-F238E27FC236}">
                  <a16:creationId xmlns:a16="http://schemas.microsoft.com/office/drawing/2014/main" id="{3109A3BE-0D8C-CB24-5927-5E0C6C242E50}"/>
                </a:ext>
              </a:extLst>
            </p:cNvPr>
            <p:cNvSpPr/>
            <p:nvPr/>
          </p:nvSpPr>
          <p:spPr>
            <a:xfrm>
              <a:off x="3957112" y="2647950"/>
              <a:ext cx="5196413" cy="27051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E9405376-F2C7-3D8C-4DA4-73BBD7D394D3}"/>
                </a:ext>
              </a:extLst>
            </p:cNvPr>
            <p:cNvGrpSpPr/>
            <p:nvPr/>
          </p:nvGrpSpPr>
          <p:grpSpPr>
            <a:xfrm>
              <a:off x="3998442" y="2739061"/>
              <a:ext cx="5076661" cy="2664320"/>
              <a:chOff x="1486062" y="2876536"/>
              <a:chExt cx="5076661" cy="2664320"/>
            </a:xfrm>
            <a:solidFill>
              <a:schemeClr val="bg1"/>
            </a:solidFill>
          </p:grpSpPr>
          <p:pic>
            <p:nvPicPr>
              <p:cNvPr id="4" name="Picture 3">
                <a:extLst>
                  <a:ext uri="{FF2B5EF4-FFF2-40B4-BE49-F238E27FC236}">
                    <a16:creationId xmlns:a16="http://schemas.microsoft.com/office/drawing/2014/main" id="{5AC30308-4F3D-B6F3-9941-592BAF714E5A}"/>
                  </a:ext>
                </a:extLst>
              </p:cNvPr>
              <p:cNvPicPr>
                <a:picLocks noChangeAspect="1"/>
              </p:cNvPicPr>
              <p:nvPr/>
            </p:nvPicPr>
            <p:blipFill>
              <a:blip r:embed="rId9"/>
              <a:stretch>
                <a:fillRect/>
              </a:stretch>
            </p:blipFill>
            <p:spPr>
              <a:xfrm>
                <a:off x="2873674" y="2876536"/>
                <a:ext cx="2301439" cy="571550"/>
              </a:xfrm>
              <a:prstGeom prst="rect">
                <a:avLst/>
              </a:prstGeom>
              <a:grpFill/>
            </p:spPr>
          </p:pic>
          <p:sp>
            <p:nvSpPr>
              <p:cNvPr id="6" name="Content Placeholder 5">
                <a:extLst>
                  <a:ext uri="{FF2B5EF4-FFF2-40B4-BE49-F238E27FC236}">
                    <a16:creationId xmlns:a16="http://schemas.microsoft.com/office/drawing/2014/main" id="{8C6F1785-A093-1878-3737-32F93AFB2E14}"/>
                  </a:ext>
                </a:extLst>
              </p:cNvPr>
              <p:cNvSpPr txBox="1">
                <a:spLocks/>
              </p:cNvSpPr>
              <p:nvPr/>
            </p:nvSpPr>
            <p:spPr>
              <a:xfrm>
                <a:off x="1486062" y="3457611"/>
                <a:ext cx="5076661" cy="2083245"/>
              </a:xfrm>
              <a:prstGeom prst="rect">
                <a:avLst/>
              </a:prstGeom>
              <a:noFill/>
            </p:spPr>
            <p:txBody>
              <a:bodyPr>
                <a:normAutofit lnSpcReduction="10000"/>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D4D4D">
                        <a:lumMod val="75000"/>
                      </a:srgbClr>
                    </a:solidFill>
                    <a:effectLst/>
                    <a:uLnTx/>
                    <a:uFillTx/>
                    <a:latin typeface="Arial"/>
                    <a:ea typeface="+mn-ea"/>
                    <a:cs typeface="+mn-cs"/>
                  </a:rPr>
                  <a:t>Webinar:</a:t>
                </a:r>
              </a:p>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Creating Data Management</a:t>
                </a:r>
                <a:b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b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Plans with DMPTool</a:t>
                </a:r>
              </a:p>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Dec 13</a:t>
                </a:r>
                <a:r>
                  <a:rPr kumimoji="0" lang="en-US" sz="2400" b="0" i="0" u="none" strike="noStrike" kern="1200" cap="none" spc="0" normalizeH="0" baseline="30000" noProof="0" dirty="0">
                    <a:ln>
                      <a:noFill/>
                    </a:ln>
                    <a:solidFill>
                      <a:srgbClr val="4D4D4D">
                        <a:lumMod val="75000"/>
                      </a:srgbClr>
                    </a:solidFill>
                    <a:effectLst/>
                    <a:uLnTx/>
                    <a:uFillTx/>
                    <a:latin typeface="Arial"/>
                    <a:ea typeface="+mn-ea"/>
                    <a:cs typeface="+mn-cs"/>
                  </a:rPr>
                  <a:t>th</a:t>
                </a: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 10-11am PST</a:t>
                </a:r>
              </a:p>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nnlm.gov/training</a:t>
                </a:r>
              </a:p>
            </p:txBody>
          </p:sp>
        </p:grpSp>
      </p:grpSp>
    </p:spTree>
    <p:extLst>
      <p:ext uri="{BB962C8B-B14F-4D97-AF65-F5344CB8AC3E}">
        <p14:creationId xmlns:p14="http://schemas.microsoft.com/office/powerpoint/2010/main" val="750344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Resources</a:t>
            </a:r>
          </a:p>
        </p:txBody>
      </p:sp>
      <p:sp>
        <p:nvSpPr>
          <p:cNvPr id="3" name="Content Placeholder 5">
            <a:extLst>
              <a:ext uri="{FF2B5EF4-FFF2-40B4-BE49-F238E27FC236}">
                <a16:creationId xmlns:a16="http://schemas.microsoft.com/office/drawing/2014/main" id="{8A9B23C1-A6C5-BCEF-31BB-C86850B80DD4}"/>
              </a:ext>
            </a:extLst>
          </p:cNvPr>
          <p:cNvSpPr txBox="1">
            <a:spLocks/>
          </p:cNvSpPr>
          <p:nvPr/>
        </p:nvSpPr>
        <p:spPr>
          <a:xfrm>
            <a:off x="6557385" y="2435830"/>
            <a:ext cx="5253615" cy="3920149"/>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research.wsu.edu/dms</a:t>
            </a:r>
          </a:p>
          <a:p>
            <a:pPr marL="0" marR="0" lvl="0" indent="0" algn="l" defTabSz="914400" rtl="0" eaLnBrk="1" fontAlgn="auto" latinLnBrk="0" hangingPunct="1">
              <a:lnSpc>
                <a:spcPct val="90000"/>
              </a:lnSpc>
              <a:spcBef>
                <a:spcPts val="8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Table of requirements for NIH &amp; other federal agencies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Links to other DMS resources</a:t>
            </a:r>
          </a:p>
        </p:txBody>
      </p:sp>
      <p:grpSp>
        <p:nvGrpSpPr>
          <p:cNvPr id="13" name="Group 12">
            <a:extLst>
              <a:ext uri="{FF2B5EF4-FFF2-40B4-BE49-F238E27FC236}">
                <a16:creationId xmlns:a16="http://schemas.microsoft.com/office/drawing/2014/main" id="{2A7E5DBA-3741-984D-B0E0-52E8B8EB32CA}"/>
              </a:ext>
            </a:extLst>
          </p:cNvPr>
          <p:cNvGrpSpPr/>
          <p:nvPr/>
        </p:nvGrpSpPr>
        <p:grpSpPr>
          <a:xfrm>
            <a:off x="1378511" y="1902733"/>
            <a:ext cx="4717489" cy="592607"/>
            <a:chOff x="1378511" y="1931308"/>
            <a:chExt cx="4717489" cy="592607"/>
          </a:xfrm>
        </p:grpSpPr>
        <p:grpSp>
          <p:nvGrpSpPr>
            <p:cNvPr id="7" name="Group 6">
              <a:extLst>
                <a:ext uri="{FF2B5EF4-FFF2-40B4-BE49-F238E27FC236}">
                  <a16:creationId xmlns:a16="http://schemas.microsoft.com/office/drawing/2014/main" id="{33DD13F8-A87E-FAAD-63D1-21A406840C21}"/>
                </a:ext>
              </a:extLst>
            </p:cNvPr>
            <p:cNvGrpSpPr>
              <a:grpSpLocks/>
            </p:cNvGrpSpPr>
            <p:nvPr/>
          </p:nvGrpSpPr>
          <p:grpSpPr>
            <a:xfrm>
              <a:off x="1378511" y="2292873"/>
              <a:ext cx="4717489" cy="231042"/>
              <a:chOff x="4025125" y="3046223"/>
              <a:chExt cx="5865832" cy="301326"/>
            </a:xfrm>
          </p:grpSpPr>
          <p:pic>
            <p:nvPicPr>
              <p:cNvPr id="6" name="Picture 5">
                <a:extLst>
                  <a:ext uri="{FF2B5EF4-FFF2-40B4-BE49-F238E27FC236}">
                    <a16:creationId xmlns:a16="http://schemas.microsoft.com/office/drawing/2014/main" id="{84755558-2AC3-E73E-F5BB-4BE55226D617}"/>
                  </a:ext>
                </a:extLst>
              </p:cNvPr>
              <p:cNvPicPr>
                <a:picLocks noChangeAspect="1"/>
              </p:cNvPicPr>
              <p:nvPr/>
            </p:nvPicPr>
            <p:blipFill rotWithShape="1">
              <a:blip r:embed="rId3"/>
              <a:srcRect l="28168" r="12572" b="92404"/>
              <a:stretch/>
            </p:blipFill>
            <p:spPr>
              <a:xfrm>
                <a:off x="4025125" y="3046223"/>
                <a:ext cx="2930172" cy="276217"/>
              </a:xfrm>
              <a:prstGeom prst="rect">
                <a:avLst/>
              </a:prstGeom>
            </p:spPr>
          </p:pic>
          <p:pic>
            <p:nvPicPr>
              <p:cNvPr id="5" name="Picture 4">
                <a:extLst>
                  <a:ext uri="{FF2B5EF4-FFF2-40B4-BE49-F238E27FC236}">
                    <a16:creationId xmlns:a16="http://schemas.microsoft.com/office/drawing/2014/main" id="{D63FC903-3D04-247B-DCFF-F2F6240D3A59}"/>
                  </a:ext>
                </a:extLst>
              </p:cNvPr>
              <p:cNvPicPr>
                <a:picLocks noChangeAspect="1"/>
              </p:cNvPicPr>
              <p:nvPr/>
            </p:nvPicPr>
            <p:blipFill rotWithShape="1">
              <a:blip r:embed="rId3"/>
              <a:srcRect t="8003" r="38397" b="84400"/>
              <a:stretch/>
            </p:blipFill>
            <p:spPr>
              <a:xfrm>
                <a:off x="6844985" y="3071333"/>
                <a:ext cx="3045972" cy="276216"/>
              </a:xfrm>
              <a:prstGeom prst="rect">
                <a:avLst/>
              </a:prstGeom>
            </p:spPr>
          </p:pic>
        </p:grpSp>
        <p:pic>
          <p:nvPicPr>
            <p:cNvPr id="12" name="Picture 11">
              <a:extLst>
                <a:ext uri="{FF2B5EF4-FFF2-40B4-BE49-F238E27FC236}">
                  <a16:creationId xmlns:a16="http://schemas.microsoft.com/office/drawing/2014/main" id="{E0C54346-96F3-C3D9-8C13-0F38AA9ADFB9}"/>
                </a:ext>
              </a:extLst>
            </p:cNvPr>
            <p:cNvPicPr>
              <a:picLocks noChangeAspect="1"/>
            </p:cNvPicPr>
            <p:nvPr/>
          </p:nvPicPr>
          <p:blipFill>
            <a:blip r:embed="rId4"/>
            <a:stretch>
              <a:fillRect/>
            </a:stretch>
          </p:blipFill>
          <p:spPr>
            <a:xfrm>
              <a:off x="1378511" y="1931308"/>
              <a:ext cx="1981372" cy="388654"/>
            </a:xfrm>
            <a:prstGeom prst="rect">
              <a:avLst/>
            </a:prstGeom>
          </p:spPr>
        </p:pic>
      </p:grpSp>
      <p:pic>
        <p:nvPicPr>
          <p:cNvPr id="8" name="Picture 7">
            <a:extLst>
              <a:ext uri="{FF2B5EF4-FFF2-40B4-BE49-F238E27FC236}">
                <a16:creationId xmlns:a16="http://schemas.microsoft.com/office/drawing/2014/main" id="{3F3DF81B-10F1-4C0F-B678-6AF76F5AB6D3}"/>
              </a:ext>
            </a:extLst>
          </p:cNvPr>
          <p:cNvPicPr>
            <a:picLocks noChangeAspect="1"/>
          </p:cNvPicPr>
          <p:nvPr/>
        </p:nvPicPr>
        <p:blipFill>
          <a:blip r:embed="rId5"/>
          <a:stretch>
            <a:fillRect/>
          </a:stretch>
        </p:blipFill>
        <p:spPr>
          <a:xfrm>
            <a:off x="1623060" y="2665571"/>
            <a:ext cx="3780621" cy="3526699"/>
          </a:xfrm>
          <a:prstGeom prst="rect">
            <a:avLst/>
          </a:prstGeom>
        </p:spPr>
      </p:pic>
    </p:spTree>
    <p:extLst>
      <p:ext uri="{BB962C8B-B14F-4D97-AF65-F5344CB8AC3E}">
        <p14:creationId xmlns:p14="http://schemas.microsoft.com/office/powerpoint/2010/main" val="2825560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B9EEA7A6-6944-3DD6-AE5A-7D7AB3EFEDC7}"/>
              </a:ext>
            </a:extLst>
          </p:cNvPr>
          <p:cNvSpPr txBox="1">
            <a:spLocks/>
          </p:cNvSpPr>
          <p:nvPr/>
        </p:nvSpPr>
        <p:spPr>
          <a:xfrm>
            <a:off x="7093341" y="2101104"/>
            <a:ext cx="4974834" cy="448067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ORAP Proposal Development Toolbox</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Templates for NIH &amp; other agencies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Access via:</a:t>
            </a:r>
          </a:p>
          <a:p>
            <a:pPr marL="457200" marR="0" lvl="1" indent="-18288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https://orap.wsu.edu/toolbox/ </a:t>
            </a:r>
          </a:p>
          <a:p>
            <a:pPr marL="457200" marR="0" lvl="1" indent="-18288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research.wsu.edu/</a:t>
            </a:r>
            <a:r>
              <a:rPr kumimoji="0" lang="en-US" sz="2400" b="0" i="0" u="none" strike="noStrike" kern="1200" cap="none" spc="0" normalizeH="0" baseline="0" noProof="0" dirty="0" err="1">
                <a:ln>
                  <a:noFill/>
                </a:ln>
                <a:solidFill>
                  <a:srgbClr val="4D4D4D">
                    <a:lumMod val="75000"/>
                  </a:srgbClr>
                </a:solidFill>
                <a:effectLst/>
                <a:uLnTx/>
                <a:uFillTx/>
                <a:latin typeface="Arial"/>
                <a:ea typeface="+mn-ea"/>
                <a:cs typeface="+mn-cs"/>
              </a:rPr>
              <a:t>dms</a:t>
            </a:r>
            <a:endPar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sp>
        <p:nvSpPr>
          <p:cNvPr id="10" name="Title 1">
            <a:extLst>
              <a:ext uri="{FF2B5EF4-FFF2-40B4-BE49-F238E27FC236}">
                <a16:creationId xmlns:a16="http://schemas.microsoft.com/office/drawing/2014/main" id="{DD6AC34E-737F-CCF0-3DC5-6413765A73C1}"/>
              </a:ext>
            </a:extLst>
          </p:cNvPr>
          <p:cNvSpPr>
            <a:spLocks noGrp="1"/>
          </p:cNvSpPr>
          <p:nvPr>
            <p:ph type="title"/>
          </p:nvPr>
        </p:nvSpPr>
        <p:spPr>
          <a:xfrm>
            <a:off x="1781174" y="355078"/>
            <a:ext cx="9348789" cy="1173471"/>
          </a:xfrm>
        </p:spPr>
        <p:txBody>
          <a:bodyPr/>
          <a:lstStyle/>
          <a:p>
            <a:r>
              <a:rPr lang="en-US" dirty="0"/>
              <a:t>Resources</a:t>
            </a:r>
          </a:p>
        </p:txBody>
      </p:sp>
      <p:pic>
        <p:nvPicPr>
          <p:cNvPr id="3" name="Picture 2">
            <a:extLst>
              <a:ext uri="{FF2B5EF4-FFF2-40B4-BE49-F238E27FC236}">
                <a16:creationId xmlns:a16="http://schemas.microsoft.com/office/drawing/2014/main" id="{3C316551-6944-1DEF-AB83-39DCB2C8F13F}"/>
              </a:ext>
            </a:extLst>
          </p:cNvPr>
          <p:cNvPicPr>
            <a:picLocks noChangeAspect="1"/>
          </p:cNvPicPr>
          <p:nvPr/>
        </p:nvPicPr>
        <p:blipFill>
          <a:blip r:embed="rId3"/>
          <a:stretch>
            <a:fillRect/>
          </a:stretch>
        </p:blipFill>
        <p:spPr>
          <a:xfrm>
            <a:off x="1146897" y="2634274"/>
            <a:ext cx="5745044" cy="2662939"/>
          </a:xfrm>
          <a:prstGeom prst="rect">
            <a:avLst/>
          </a:prstGeom>
        </p:spPr>
      </p:pic>
    </p:spTree>
    <p:extLst>
      <p:ext uri="{BB962C8B-B14F-4D97-AF65-F5344CB8AC3E}">
        <p14:creationId xmlns:p14="http://schemas.microsoft.com/office/powerpoint/2010/main" val="177006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Resources</a:t>
            </a:r>
          </a:p>
        </p:txBody>
      </p:sp>
      <p:pic>
        <p:nvPicPr>
          <p:cNvPr id="4" name="Picture 3" descr="A close-up of a person smiling&#10;&#10;Description automatically generated">
            <a:extLst>
              <a:ext uri="{FF2B5EF4-FFF2-40B4-BE49-F238E27FC236}">
                <a16:creationId xmlns:a16="http://schemas.microsoft.com/office/drawing/2014/main" id="{4FD7E9EB-8A80-3818-07E7-E84E9C5DAF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093" y="4402586"/>
            <a:ext cx="1323101" cy="1628775"/>
          </a:xfrm>
          <a:prstGeom prst="rect">
            <a:avLst/>
          </a:prstGeom>
        </p:spPr>
      </p:pic>
      <p:pic>
        <p:nvPicPr>
          <p:cNvPr id="6" name="Picture 5">
            <a:extLst>
              <a:ext uri="{FF2B5EF4-FFF2-40B4-BE49-F238E27FC236}">
                <a16:creationId xmlns:a16="http://schemas.microsoft.com/office/drawing/2014/main" id="{0C21041C-FFE2-116F-1737-D394F02C668E}"/>
              </a:ext>
            </a:extLst>
          </p:cNvPr>
          <p:cNvPicPr>
            <a:picLocks noChangeAspect="1"/>
          </p:cNvPicPr>
          <p:nvPr/>
        </p:nvPicPr>
        <p:blipFill rotWithShape="1">
          <a:blip r:embed="rId3">
            <a:extLst>
              <a:ext uri="{28A0092B-C50C-407E-A947-70E740481C1C}">
                <a14:useLocalDpi xmlns:a14="http://schemas.microsoft.com/office/drawing/2010/main" val="0"/>
              </a:ext>
            </a:extLst>
          </a:blip>
          <a:srcRect l="25832" t="25995" r="30391" b="36925"/>
          <a:stretch/>
        </p:blipFill>
        <p:spPr>
          <a:xfrm>
            <a:off x="5626750" y="4413877"/>
            <a:ext cx="1323101" cy="1628775"/>
          </a:xfrm>
          <a:prstGeom prst="rect">
            <a:avLst/>
          </a:prstGeom>
        </p:spPr>
      </p:pic>
      <p:sp>
        <p:nvSpPr>
          <p:cNvPr id="7" name="Content Placeholder 5">
            <a:extLst>
              <a:ext uri="{FF2B5EF4-FFF2-40B4-BE49-F238E27FC236}">
                <a16:creationId xmlns:a16="http://schemas.microsoft.com/office/drawing/2014/main" id="{FA41D32B-33E1-C245-B623-27AB68AD330D}"/>
              </a:ext>
            </a:extLst>
          </p:cNvPr>
          <p:cNvSpPr txBox="1">
            <a:spLocks/>
          </p:cNvSpPr>
          <p:nvPr/>
        </p:nvSpPr>
        <p:spPr>
          <a:xfrm>
            <a:off x="1313466" y="2022251"/>
            <a:ext cx="8973533" cy="4480671"/>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Contact ORAP for help!</a:t>
            </a:r>
          </a:p>
          <a:p>
            <a:pPr marL="457200" marR="0" lvl="1" indent="-18288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Successful DMSP from specific solicitations</a:t>
            </a:r>
          </a:p>
          <a:p>
            <a:pPr marL="457200" marR="0" lvl="1" indent="-18288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Draft DMSP feedback</a:t>
            </a:r>
          </a:p>
          <a:p>
            <a:pPr marL="457200" marR="0" lvl="1" indent="-18288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rPr>
              <a:t>Other questions</a:t>
            </a:r>
          </a:p>
          <a:p>
            <a:pPr marL="182880" marR="0" lvl="0" indent="-18288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rPr>
              <a:t>or.orap@wsu.edu</a:t>
            </a:r>
          </a:p>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sp>
        <p:nvSpPr>
          <p:cNvPr id="8" name="Content Placeholder 5">
            <a:extLst>
              <a:ext uri="{FF2B5EF4-FFF2-40B4-BE49-F238E27FC236}">
                <a16:creationId xmlns:a16="http://schemas.microsoft.com/office/drawing/2014/main" id="{90BB748A-59B0-C8B7-B141-3DFD4ACF7132}"/>
              </a:ext>
            </a:extLst>
          </p:cNvPr>
          <p:cNvSpPr txBox="1">
            <a:spLocks/>
          </p:cNvSpPr>
          <p:nvPr/>
        </p:nvSpPr>
        <p:spPr>
          <a:xfrm>
            <a:off x="5098660" y="6108527"/>
            <a:ext cx="2379283" cy="552450"/>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4D4D">
                    <a:lumMod val="75000"/>
                  </a:srgbClr>
                </a:solidFill>
                <a:effectLst/>
                <a:uLnTx/>
                <a:uFillTx/>
                <a:latin typeface="Arial"/>
                <a:ea typeface="+mn-ea"/>
                <a:cs typeface="+mn-cs"/>
              </a:rPr>
              <a:t>Sofia D’Ambrosio, Ph.D.</a:t>
            </a:r>
          </a:p>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4D4D">
                    <a:lumMod val="75000"/>
                  </a:srgbClr>
                </a:solidFill>
                <a:effectLst/>
                <a:uLnTx/>
                <a:uFillTx/>
                <a:latin typeface="Arial"/>
                <a:ea typeface="+mn-ea"/>
                <a:cs typeface="+mn-cs"/>
              </a:rPr>
              <a:t>Proposal Consultant</a:t>
            </a:r>
          </a:p>
        </p:txBody>
      </p:sp>
      <p:sp>
        <p:nvSpPr>
          <p:cNvPr id="9" name="Content Placeholder 5">
            <a:extLst>
              <a:ext uri="{FF2B5EF4-FFF2-40B4-BE49-F238E27FC236}">
                <a16:creationId xmlns:a16="http://schemas.microsoft.com/office/drawing/2014/main" id="{C0BBFAFA-9F8F-0D5E-1FFE-2E3B0993FA4D}"/>
              </a:ext>
            </a:extLst>
          </p:cNvPr>
          <p:cNvSpPr txBox="1">
            <a:spLocks/>
          </p:cNvSpPr>
          <p:nvPr/>
        </p:nvSpPr>
        <p:spPr>
          <a:xfrm>
            <a:off x="7382692" y="6099487"/>
            <a:ext cx="4009208" cy="806869"/>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4D4D">
                    <a:lumMod val="75000"/>
                  </a:srgbClr>
                </a:solidFill>
                <a:effectLst/>
                <a:uLnTx/>
                <a:uFillTx/>
                <a:latin typeface="Arial"/>
                <a:ea typeface="+mn-ea"/>
                <a:cs typeface="+mn-cs"/>
              </a:rPr>
              <a:t>Emily Brashear</a:t>
            </a:r>
          </a:p>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4D4D">
                    <a:lumMod val="75000"/>
                  </a:srgbClr>
                </a:solidFill>
                <a:effectLst/>
                <a:uLnTx/>
                <a:uFillTx/>
                <a:latin typeface="Arial"/>
                <a:ea typeface="+mn-ea"/>
                <a:cs typeface="+mn-cs"/>
              </a:rPr>
              <a:t>Faculty Research Development Specialist</a:t>
            </a:r>
          </a:p>
        </p:txBody>
      </p:sp>
      <p:sp>
        <p:nvSpPr>
          <p:cNvPr id="10" name="Content Placeholder 5">
            <a:extLst>
              <a:ext uri="{FF2B5EF4-FFF2-40B4-BE49-F238E27FC236}">
                <a16:creationId xmlns:a16="http://schemas.microsoft.com/office/drawing/2014/main" id="{7934CFDA-1082-71A8-B49A-96F6B6DC9A03}"/>
              </a:ext>
            </a:extLst>
          </p:cNvPr>
          <p:cNvSpPr txBox="1">
            <a:spLocks/>
          </p:cNvSpPr>
          <p:nvPr/>
        </p:nvSpPr>
        <p:spPr>
          <a:xfrm>
            <a:off x="2289604" y="6108527"/>
            <a:ext cx="3102883" cy="552450"/>
          </a:xfrm>
          <a:prstGeom prst="rect">
            <a:avLst/>
          </a:prstGeom>
        </p:spPr>
        <p:txBody>
          <a:bodyPr>
            <a:no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4D4D">
                    <a:lumMod val="75000"/>
                  </a:srgbClr>
                </a:solidFill>
                <a:effectLst/>
                <a:uLnTx/>
                <a:uFillTx/>
                <a:latin typeface="Arial"/>
                <a:ea typeface="+mn-ea"/>
                <a:cs typeface="+mn-cs"/>
              </a:rPr>
              <a:t>Samuel Rodriguez-Flecha, Ph.D.</a:t>
            </a:r>
          </a:p>
          <a:p>
            <a:pPr marL="274320" marR="0" lvl="1"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4D4D4D">
                    <a:lumMod val="75000"/>
                  </a:srgbClr>
                </a:solidFill>
                <a:effectLst/>
                <a:uLnTx/>
                <a:uFillTx/>
                <a:latin typeface="Arial"/>
                <a:ea typeface="+mn-ea"/>
                <a:cs typeface="+mn-cs"/>
              </a:rPr>
              <a:t>Interim Director</a:t>
            </a:r>
          </a:p>
        </p:txBody>
      </p:sp>
      <p:pic>
        <p:nvPicPr>
          <p:cNvPr id="5" name="Picture 4" descr="A person with a beard and glasses&#10;&#10;Description automatically generated with medium confidence">
            <a:extLst>
              <a:ext uri="{FF2B5EF4-FFF2-40B4-BE49-F238E27FC236}">
                <a16:creationId xmlns:a16="http://schemas.microsoft.com/office/drawing/2014/main" id="{75F7C62D-5F5C-3F09-46B2-9B1E46914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8248" y="4402585"/>
            <a:ext cx="1221260" cy="1628776"/>
          </a:xfrm>
          <a:prstGeom prst="rect">
            <a:avLst/>
          </a:prstGeom>
        </p:spPr>
      </p:pic>
    </p:spTree>
    <p:extLst>
      <p:ext uri="{BB962C8B-B14F-4D97-AF65-F5344CB8AC3E}">
        <p14:creationId xmlns:p14="http://schemas.microsoft.com/office/powerpoint/2010/main" val="3264120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110344" y="355078"/>
            <a:ext cx="10711542" cy="1173471"/>
          </a:xfrm>
        </p:spPr>
        <p:txBody>
          <a:bodyPr/>
          <a:lstStyle/>
          <a:p>
            <a:r>
              <a:rPr lang="en-US" dirty="0"/>
              <a:t>Webinar Logistics</a:t>
            </a:r>
          </a:p>
        </p:txBody>
      </p:sp>
      <p:sp>
        <p:nvSpPr>
          <p:cNvPr id="4" name="Content Placeholder 1">
            <a:extLst>
              <a:ext uri="{FF2B5EF4-FFF2-40B4-BE49-F238E27FC236}">
                <a16:creationId xmlns:a16="http://schemas.microsoft.com/office/drawing/2014/main" id="{DE3BA782-362F-4272-9A7B-30719FDDC36E}"/>
              </a:ext>
            </a:extLst>
          </p:cNvPr>
          <p:cNvSpPr txBox="1">
            <a:spLocks/>
          </p:cNvSpPr>
          <p:nvPr/>
        </p:nvSpPr>
        <p:spPr>
          <a:xfrm>
            <a:off x="1232033" y="2062782"/>
            <a:ext cx="10468164" cy="4276855"/>
          </a:xfrm>
          <a:prstGeom prst="rect">
            <a:avLst/>
          </a:prstGeom>
        </p:spPr>
        <p:txBody>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 Format: </a:t>
            </a:r>
          </a:p>
          <a:p>
            <a:pPr marL="636588" lvl="1" indent="-361950"/>
            <a:r>
              <a:rPr lang="en-US" sz="2800" dirty="0"/>
              <a:t>Welcome</a:t>
            </a:r>
          </a:p>
          <a:p>
            <a:pPr marL="636588" lvl="1" indent="-361950"/>
            <a:r>
              <a:rPr lang="en-US" sz="2800" dirty="0"/>
              <a:t>Comments from WSU experts</a:t>
            </a:r>
          </a:p>
          <a:p>
            <a:pPr marL="636588" lvl="1" indent="-361950"/>
            <a:r>
              <a:rPr lang="en-US" sz="2800" dirty="0"/>
              <a:t>Live Q&amp;A session</a:t>
            </a:r>
          </a:p>
          <a:p>
            <a:endParaRPr lang="en-US" sz="3200" dirty="0"/>
          </a:p>
          <a:p>
            <a:r>
              <a:rPr lang="en-US" sz="3200" dirty="0"/>
              <a:t> Logistics: </a:t>
            </a:r>
          </a:p>
          <a:p>
            <a:pPr marL="636588" lvl="1" indent="-361950"/>
            <a:r>
              <a:rPr lang="en-US" sz="2800" dirty="0"/>
              <a:t>Please use Q&amp;A Box to submit questions</a:t>
            </a:r>
          </a:p>
          <a:p>
            <a:pPr marL="636588" lvl="1" indent="-361950"/>
            <a:r>
              <a:rPr lang="en-US" sz="2800" dirty="0"/>
              <a:t>Attendees can “upvote” questions to help us prioritize</a:t>
            </a:r>
          </a:p>
          <a:p>
            <a:pPr marL="636588" lvl="1" indent="-361950"/>
            <a:r>
              <a:rPr lang="en-US" sz="2800" dirty="0"/>
              <a:t>Chat to hosts if you experience technical or logistic issues</a:t>
            </a:r>
          </a:p>
          <a:p>
            <a:pPr marL="636588" lvl="1" indent="-361950"/>
            <a:r>
              <a:rPr lang="en-US" sz="2800" dirty="0"/>
              <a:t>Webinar team providing resource links in the chat</a:t>
            </a:r>
          </a:p>
          <a:p>
            <a:pPr marL="0" indent="0">
              <a:buFont typeface="Arial" panose="020B0604020202020204" pitchFamily="34" charset="0"/>
              <a:buNone/>
            </a:pPr>
            <a:endParaRPr lang="en-US" sz="3200" dirty="0"/>
          </a:p>
        </p:txBody>
      </p:sp>
      <p:sp>
        <p:nvSpPr>
          <p:cNvPr id="5" name="TextBox 4">
            <a:extLst>
              <a:ext uri="{FF2B5EF4-FFF2-40B4-BE49-F238E27FC236}">
                <a16:creationId xmlns:a16="http://schemas.microsoft.com/office/drawing/2014/main" id="{47F3CA84-4E68-408E-A155-E5668B7A4CBF}"/>
              </a:ext>
            </a:extLst>
          </p:cNvPr>
          <p:cNvSpPr txBox="1"/>
          <p:nvPr/>
        </p:nvSpPr>
        <p:spPr>
          <a:xfrm>
            <a:off x="7164747" y="2411185"/>
            <a:ext cx="4657139" cy="1569660"/>
          </a:xfrm>
          <a:prstGeom prst="rect">
            <a:avLst/>
          </a:prstGeom>
          <a:noFill/>
          <a:ln w="76200">
            <a:solidFill>
              <a:schemeClr val="bg2"/>
            </a:solidFill>
          </a:ln>
        </p:spPr>
        <p:txBody>
          <a:bodyPr wrap="square" rtlCol="0">
            <a:spAutoFit/>
          </a:bodyPr>
          <a:lstStyle/>
          <a:p>
            <a:pPr algn="ctr"/>
            <a:r>
              <a:rPr lang="en-US" sz="2400" dirty="0"/>
              <a:t>Recording Information and </a:t>
            </a:r>
          </a:p>
          <a:p>
            <a:pPr algn="ctr"/>
            <a:r>
              <a:rPr lang="en-US" sz="2400" dirty="0"/>
              <a:t>Resource Slides will be </a:t>
            </a:r>
          </a:p>
          <a:p>
            <a:pPr algn="ctr"/>
            <a:r>
              <a:rPr lang="en-US" sz="2400" dirty="0"/>
              <a:t>made available at our </a:t>
            </a:r>
            <a:r>
              <a:rPr lang="en-US" sz="2400" u="sng" dirty="0"/>
              <a:t>new website</a:t>
            </a:r>
            <a:r>
              <a:rPr lang="en-US" sz="2400" dirty="0"/>
              <a:t>: research.wsu.edu/DMS</a:t>
            </a:r>
          </a:p>
        </p:txBody>
      </p:sp>
    </p:spTree>
    <p:extLst>
      <p:ext uri="{BB962C8B-B14F-4D97-AF65-F5344CB8AC3E}">
        <p14:creationId xmlns:p14="http://schemas.microsoft.com/office/powerpoint/2010/main" val="558608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924865" y="250575"/>
            <a:ext cx="9348789" cy="1185623"/>
          </a:xfrm>
        </p:spPr>
        <p:txBody>
          <a:bodyPr/>
          <a:lstStyle/>
          <a:p>
            <a:r>
              <a:rPr lang="en-US" sz="4000" dirty="0"/>
              <a:t>Proposal Budgeting with ORSO – Matt Michener, Assistant Director</a:t>
            </a:r>
          </a:p>
        </p:txBody>
      </p:sp>
    </p:spTree>
    <p:extLst>
      <p:ext uri="{BB962C8B-B14F-4D97-AF65-F5344CB8AC3E}">
        <p14:creationId xmlns:p14="http://schemas.microsoft.com/office/powerpoint/2010/main" val="103780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Proposal Budgeting for NIH Data Management and Sharing Costs</a:t>
            </a:r>
          </a:p>
        </p:txBody>
      </p:sp>
      <p:sp>
        <p:nvSpPr>
          <p:cNvPr id="3" name="TextBox 2">
            <a:extLst>
              <a:ext uri="{FF2B5EF4-FFF2-40B4-BE49-F238E27FC236}">
                <a16:creationId xmlns:a16="http://schemas.microsoft.com/office/drawing/2014/main" id="{01C9048E-3016-4916-90F1-DF65137857A7}"/>
              </a:ext>
            </a:extLst>
          </p:cNvPr>
          <p:cNvSpPr txBox="1"/>
          <p:nvPr/>
        </p:nvSpPr>
        <p:spPr>
          <a:xfrm>
            <a:off x="1247826" y="1810366"/>
            <a:ext cx="10716126" cy="24622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The NIH website on Budgeting for Data Management and Sharing (DMS) is located </a:t>
            </a:r>
            <a:r>
              <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hlinkClick r:id="rId3"/>
              </a:rPr>
              <a:t>HERE</a:t>
            </a:r>
            <a:r>
              <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 showing what is allowable and unallowable for proposals due before or after Jan 25, 2023.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0000"/>
                </a:solidFill>
                <a:effectLst/>
                <a:uLnTx/>
                <a:uFillTx/>
                <a:latin typeface="Arial"/>
                <a:ea typeface="Calibri" panose="020F0502020204030204" pitchFamily="34" charset="0"/>
                <a:cs typeface="+mn-cs"/>
              </a:rPr>
              <a:t>Budgeting for these DMS costs is done two ways: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p:txBody>
      </p:sp>
      <p:graphicFrame>
        <p:nvGraphicFramePr>
          <p:cNvPr id="7" name="Diagram 6">
            <a:extLst>
              <a:ext uri="{FF2B5EF4-FFF2-40B4-BE49-F238E27FC236}">
                <a16:creationId xmlns:a16="http://schemas.microsoft.com/office/drawing/2014/main" id="{30C077D0-D70F-4E2B-9098-5CE57C01AD6C}"/>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Diagram 7">
            <a:extLst>
              <a:ext uri="{FF2B5EF4-FFF2-40B4-BE49-F238E27FC236}">
                <a16:creationId xmlns:a16="http://schemas.microsoft.com/office/drawing/2014/main" id="{62B94600-E413-4767-A8C9-C05636780F28}"/>
              </a:ext>
            </a:extLst>
          </p:cNvPr>
          <p:cNvGraphicFramePr/>
          <p:nvPr/>
        </p:nvGraphicFramePr>
        <p:xfrm>
          <a:off x="1162098" y="3012897"/>
          <a:ext cx="10966952" cy="366847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03842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328330" y="419623"/>
            <a:ext cx="10628539" cy="1185623"/>
          </a:xfrm>
        </p:spPr>
        <p:txBody>
          <a:bodyPr/>
          <a:lstStyle/>
          <a:p>
            <a:r>
              <a:rPr lang="en-US" sz="3400" dirty="0"/>
              <a:t>Area Technology Officer (ATO)/Local Support with Bryan Valley, Director of IT Infrastructure, ITS WSU Spokane</a:t>
            </a:r>
          </a:p>
        </p:txBody>
      </p:sp>
    </p:spTree>
    <p:extLst>
      <p:ext uri="{BB962C8B-B14F-4D97-AF65-F5344CB8AC3E}">
        <p14:creationId xmlns:p14="http://schemas.microsoft.com/office/powerpoint/2010/main" val="3580269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a:xfrm>
            <a:off x="1895474" y="2226067"/>
            <a:ext cx="9560651" cy="4276855"/>
          </a:xfrm>
        </p:spPr>
        <p:txBody>
          <a:bodyPr/>
          <a:lstStyle/>
          <a:p>
            <a:r>
              <a:rPr lang="en-US" sz="3200" dirty="0"/>
              <a:t> Engage with your ATO early in the process.</a:t>
            </a:r>
          </a:p>
          <a:p>
            <a:endParaRPr lang="en-US" sz="3200" dirty="0"/>
          </a:p>
          <a:p>
            <a:r>
              <a:rPr lang="en-US" sz="3200" dirty="0"/>
              <a:t> Technology options to meet regulatory needs.</a:t>
            </a:r>
          </a:p>
          <a:p>
            <a:endParaRPr lang="en-US" sz="3200" dirty="0"/>
          </a:p>
          <a:p>
            <a:r>
              <a:rPr lang="en-US" sz="3200" dirty="0"/>
              <a:t> Assistance with the technical language for your data management and sharing plan.</a:t>
            </a:r>
          </a:p>
          <a:p>
            <a:endParaRPr lang="en-US" sz="3200" dirty="0"/>
          </a:p>
          <a:p>
            <a:r>
              <a:rPr lang="en-US" sz="3200" dirty="0"/>
              <a:t> Design, build, and deployment assistance.</a:t>
            </a:r>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p:txBody>
          <a:bodyPr/>
          <a:lstStyle/>
          <a:p>
            <a:r>
              <a:rPr lang="en-US" dirty="0"/>
              <a:t>ATO Local Support</a:t>
            </a:r>
          </a:p>
        </p:txBody>
      </p:sp>
    </p:spTree>
    <p:extLst>
      <p:ext uri="{BB962C8B-B14F-4D97-AF65-F5344CB8AC3E}">
        <p14:creationId xmlns:p14="http://schemas.microsoft.com/office/powerpoint/2010/main" val="4049931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306286" y="263638"/>
            <a:ext cx="10570866" cy="1185623"/>
          </a:xfrm>
        </p:spPr>
        <p:txBody>
          <a:bodyPr/>
          <a:lstStyle/>
          <a:p>
            <a:r>
              <a:rPr lang="en-US" sz="3200" dirty="0"/>
              <a:t>WSU Libraries Support – Talea Anderson, Scholarly Communication Librarian and Alex Merrill, Head of Systems and Technical Operations WSU Libraries</a:t>
            </a:r>
          </a:p>
        </p:txBody>
      </p:sp>
    </p:spTree>
    <p:extLst>
      <p:ext uri="{BB962C8B-B14F-4D97-AF65-F5344CB8AC3E}">
        <p14:creationId xmlns:p14="http://schemas.microsoft.com/office/powerpoint/2010/main" val="718971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436914" y="2423195"/>
            <a:ext cx="10315642" cy="4079727"/>
          </a:xfrm>
        </p:spPr>
        <p:txBody>
          <a:bodyPr/>
          <a:lstStyle/>
          <a:p>
            <a:r>
              <a:rPr lang="en-US" sz="3200" dirty="0">
                <a:hlinkClick r:id="rId3"/>
              </a:rPr>
              <a:t>Research Exchange</a:t>
            </a:r>
            <a:r>
              <a:rPr lang="en-US" sz="3200" dirty="0"/>
              <a:t> is a repository that any WSU researcher can use to deposit research materials.</a:t>
            </a:r>
          </a:p>
          <a:p>
            <a:pPr marL="0" indent="0">
              <a:buNone/>
            </a:pPr>
            <a:endParaRPr lang="en-US" sz="3200" dirty="0"/>
          </a:p>
          <a:p>
            <a:r>
              <a:rPr lang="en-US" sz="3200" dirty="0"/>
              <a:t> Available services: </a:t>
            </a:r>
          </a:p>
          <a:p>
            <a:pPr lvl="1"/>
            <a:r>
              <a:rPr lang="en-US" sz="2800" dirty="0"/>
              <a:t>DOIs/persistent identifiers</a:t>
            </a:r>
          </a:p>
          <a:p>
            <a:pPr lvl="1"/>
            <a:r>
              <a:rPr lang="en-US" sz="2800" dirty="0"/>
              <a:t>Long-term storage </a:t>
            </a:r>
          </a:p>
          <a:p>
            <a:pPr lvl="1"/>
            <a:r>
              <a:rPr lang="en-US" sz="2800" dirty="0"/>
              <a:t>Assistance from WSU Libraries </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Research Exchange</a:t>
            </a:r>
          </a:p>
        </p:txBody>
      </p:sp>
    </p:spTree>
    <p:extLst>
      <p:ext uri="{BB962C8B-B14F-4D97-AF65-F5344CB8AC3E}">
        <p14:creationId xmlns:p14="http://schemas.microsoft.com/office/powerpoint/2010/main" val="307413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C7C84E-A439-4B2A-94CE-26B4E69CC91C}"/>
              </a:ext>
            </a:extLst>
          </p:cNvPr>
          <p:cNvSpPr>
            <a:spLocks noGrp="1"/>
          </p:cNvSpPr>
          <p:nvPr>
            <p:ph idx="1"/>
          </p:nvPr>
        </p:nvSpPr>
        <p:spPr>
          <a:xfrm>
            <a:off x="1781174" y="2429658"/>
            <a:ext cx="9348789" cy="1756378"/>
          </a:xfrm>
        </p:spPr>
        <p:txBody>
          <a:bodyPr/>
          <a:lstStyle/>
          <a:p>
            <a:r>
              <a:rPr lang="en-US" sz="3200" dirty="0"/>
              <a:t>Dataset deposits should be &lt;200 GB, cleaned and anonymized for public access. </a:t>
            </a:r>
          </a:p>
          <a:p>
            <a:endParaRPr lang="en-US" sz="3200" dirty="0"/>
          </a:p>
          <a:p>
            <a:r>
              <a:rPr lang="en-US" sz="3200" dirty="0"/>
              <a:t>For more information: </a:t>
            </a:r>
            <a:r>
              <a:rPr lang="en-US" sz="3200" dirty="0">
                <a:hlinkClick r:id="rId3"/>
              </a:rPr>
              <a:t>Research Exchange FAQ</a:t>
            </a:r>
            <a:r>
              <a:rPr lang="en-US" sz="3200" dirty="0"/>
              <a:t>.</a:t>
            </a:r>
          </a:p>
          <a:p>
            <a:pPr marL="0" indent="0">
              <a:buNone/>
            </a:pPr>
            <a:endParaRPr lang="en-US" sz="3200" dirty="0"/>
          </a:p>
          <a:p>
            <a:r>
              <a:rPr lang="en-US" sz="3200" dirty="0"/>
              <a:t>Use this </a:t>
            </a:r>
            <a:r>
              <a:rPr lang="en-US" sz="3200" dirty="0">
                <a:hlinkClick r:id="rId4"/>
              </a:rPr>
              <a:t>Research Exchange submissions form</a:t>
            </a:r>
            <a:r>
              <a:rPr lang="en-US" sz="3200" dirty="0"/>
              <a:t> to reach WSU Libraries or contact Talea Anderson, </a:t>
            </a:r>
            <a:r>
              <a:rPr lang="en-US" sz="3200" dirty="0">
                <a:hlinkClick r:id="rId5"/>
              </a:rPr>
              <a:t>talea.anderson@wsu.edu</a:t>
            </a:r>
            <a:r>
              <a:rPr lang="en-US" sz="3200" dirty="0"/>
              <a:t>.</a:t>
            </a:r>
          </a:p>
        </p:txBody>
      </p:sp>
      <p:sp>
        <p:nvSpPr>
          <p:cNvPr id="3" name="Title 2">
            <a:extLst>
              <a:ext uri="{FF2B5EF4-FFF2-40B4-BE49-F238E27FC236}">
                <a16:creationId xmlns:a16="http://schemas.microsoft.com/office/drawing/2014/main" id="{2B351BEF-2A59-4268-968D-5C8F03B9F3D2}"/>
              </a:ext>
            </a:extLst>
          </p:cNvPr>
          <p:cNvSpPr>
            <a:spLocks noGrp="1"/>
          </p:cNvSpPr>
          <p:nvPr>
            <p:ph type="title"/>
          </p:nvPr>
        </p:nvSpPr>
        <p:spPr/>
        <p:txBody>
          <a:bodyPr/>
          <a:lstStyle/>
          <a:p>
            <a:r>
              <a:rPr lang="en-US" dirty="0"/>
              <a:t>Research Exchange</a:t>
            </a:r>
          </a:p>
        </p:txBody>
      </p:sp>
    </p:spTree>
    <p:extLst>
      <p:ext uri="{BB962C8B-B14F-4D97-AF65-F5344CB8AC3E}">
        <p14:creationId xmlns:p14="http://schemas.microsoft.com/office/powerpoint/2010/main" val="3894537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444555" y="380434"/>
            <a:ext cx="10301968" cy="1185623"/>
          </a:xfrm>
        </p:spPr>
        <p:txBody>
          <a:bodyPr/>
          <a:lstStyle/>
          <a:p>
            <a:r>
              <a:rPr lang="en-US" sz="3200" dirty="0"/>
              <a:t>How Central IT Supports WSU – Tony Opheim, Associate Vice President for Infrastructure and Deputy Chief Information Officer</a:t>
            </a:r>
          </a:p>
        </p:txBody>
      </p:sp>
    </p:spTree>
    <p:extLst>
      <p:ext uri="{BB962C8B-B14F-4D97-AF65-F5344CB8AC3E}">
        <p14:creationId xmlns:p14="http://schemas.microsoft.com/office/powerpoint/2010/main" val="3343663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8AC96926-49B1-4DFB-A717-827828860CC4}"/>
              </a:ext>
            </a:extLst>
          </p:cNvPr>
          <p:cNvSpPr>
            <a:spLocks noGrp="1"/>
          </p:cNvSpPr>
          <p:nvPr>
            <p:ph type="title"/>
          </p:nvPr>
        </p:nvSpPr>
        <p:spPr>
          <a:xfrm>
            <a:off x="1781174" y="355078"/>
            <a:ext cx="9348789" cy="1187119"/>
          </a:xfrm>
        </p:spPr>
        <p:txBody>
          <a:bodyPr/>
          <a:lstStyle/>
          <a:p>
            <a:r>
              <a:rPr lang="en-US" dirty="0"/>
              <a:t>Regulated Data Environments</a:t>
            </a:r>
          </a:p>
        </p:txBody>
      </p:sp>
      <p:sp>
        <p:nvSpPr>
          <p:cNvPr id="6" name="Content Placeholder 5">
            <a:extLst>
              <a:ext uri="{FF2B5EF4-FFF2-40B4-BE49-F238E27FC236}">
                <a16:creationId xmlns:a16="http://schemas.microsoft.com/office/drawing/2014/main" id="{F79BD561-90E0-4007-A8CB-DAF84D917E20}"/>
              </a:ext>
            </a:extLst>
          </p:cNvPr>
          <p:cNvSpPr>
            <a:spLocks noGrp="1"/>
          </p:cNvSpPr>
          <p:nvPr>
            <p:ph sz="quarter" idx="13"/>
          </p:nvPr>
        </p:nvSpPr>
        <p:spPr>
          <a:xfrm>
            <a:off x="6096000" y="2281735"/>
            <a:ext cx="5033963" cy="3857625"/>
          </a:xfrm>
        </p:spPr>
        <p:txBody>
          <a:bodyPr>
            <a:normAutofit fontScale="92500"/>
          </a:bodyPr>
          <a:lstStyle/>
          <a:p>
            <a:pPr marL="457200" indent="-457200">
              <a:buFont typeface="+mj-lt"/>
              <a:buAutoNum type="arabicPeriod"/>
            </a:pPr>
            <a:r>
              <a:rPr lang="en-US" dirty="0"/>
              <a:t>Tailored to your workflows.</a:t>
            </a:r>
            <a:br>
              <a:rPr lang="en-US" dirty="0"/>
            </a:br>
            <a:endParaRPr lang="en-US" dirty="0"/>
          </a:p>
          <a:p>
            <a:pPr marL="457200" indent="-457200">
              <a:buFont typeface="+mj-lt"/>
              <a:buAutoNum type="arabicPeriod"/>
            </a:pPr>
            <a:r>
              <a:rPr lang="en-US" dirty="0"/>
              <a:t>200+ services, highly flexible.</a:t>
            </a:r>
            <a:br>
              <a:rPr lang="en-US" dirty="0"/>
            </a:br>
            <a:endParaRPr lang="en-US" dirty="0"/>
          </a:p>
          <a:p>
            <a:pPr marL="457200" indent="-457200">
              <a:buFont typeface="+mj-lt"/>
              <a:buAutoNum type="arabicPeriod"/>
            </a:pPr>
            <a:r>
              <a:rPr lang="en-US" dirty="0"/>
              <a:t>On-demand, direct costs.</a:t>
            </a:r>
            <a:br>
              <a:rPr lang="en-US" dirty="0"/>
            </a:br>
            <a:endParaRPr lang="en-US" dirty="0"/>
          </a:p>
          <a:p>
            <a:pPr marL="457200" indent="-457200">
              <a:buFont typeface="+mj-lt"/>
              <a:buAutoNum type="arabicPeriod"/>
            </a:pPr>
            <a:r>
              <a:rPr lang="en-US" dirty="0"/>
              <a:t>Combine native and self-managed tools.</a:t>
            </a:r>
            <a:br>
              <a:rPr lang="en-US" dirty="0"/>
            </a:br>
            <a:endParaRPr lang="en-US" dirty="0"/>
          </a:p>
          <a:p>
            <a:pPr marL="457200" indent="-457200">
              <a:buFont typeface="+mj-lt"/>
              <a:buAutoNum type="arabicPeriod"/>
            </a:pPr>
            <a:r>
              <a:rPr lang="en-US" dirty="0"/>
              <a:t>Consultation and cost forecasts provided to shape your direct costs.</a:t>
            </a:r>
          </a:p>
          <a:p>
            <a:pPr marL="457200" indent="-457200">
              <a:buFont typeface="+mj-lt"/>
              <a:buAutoNum type="arabicPeriod"/>
            </a:pPr>
            <a:endParaRPr lang="en-US" dirty="0"/>
          </a:p>
          <a:p>
            <a:pPr marL="457200" indent="-457200">
              <a:buFont typeface="+mj-lt"/>
              <a:buAutoNum type="arabicPeriod"/>
            </a:pPr>
            <a:endParaRPr lang="en-US" dirty="0"/>
          </a:p>
          <a:p>
            <a:endParaRPr lang="en-US" dirty="0"/>
          </a:p>
        </p:txBody>
      </p:sp>
      <p:pic>
        <p:nvPicPr>
          <p:cNvPr id="7" name="Picture Placeholder 6" descr="Graphical user interface, application&#10;&#10;Description automatically generated">
            <a:extLst>
              <a:ext uri="{FF2B5EF4-FFF2-40B4-BE49-F238E27FC236}">
                <a16:creationId xmlns:a16="http://schemas.microsoft.com/office/drawing/2014/main" id="{CB43BDE7-5A2F-47E3-8189-287BB381C39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54" r="254"/>
          <a:stretch>
            <a:fillRect/>
          </a:stretch>
        </p:blipFill>
        <p:spPr>
          <a:xfrm>
            <a:off x="1302040" y="1819792"/>
            <a:ext cx="4946286" cy="4780518"/>
          </a:xfrm>
        </p:spPr>
      </p:pic>
    </p:spTree>
    <p:extLst>
      <p:ext uri="{BB962C8B-B14F-4D97-AF65-F5344CB8AC3E}">
        <p14:creationId xmlns:p14="http://schemas.microsoft.com/office/powerpoint/2010/main" val="3904573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Information Security Policies</a:t>
            </a:r>
          </a:p>
        </p:txBody>
      </p:sp>
      <p:sp>
        <p:nvSpPr>
          <p:cNvPr id="6" name="TextBox 5">
            <a:extLst>
              <a:ext uri="{FF2B5EF4-FFF2-40B4-BE49-F238E27FC236}">
                <a16:creationId xmlns:a16="http://schemas.microsoft.com/office/drawing/2014/main" id="{66112B0B-4A37-E5A3-AF19-3B3EA0649B35}"/>
              </a:ext>
            </a:extLst>
          </p:cNvPr>
          <p:cNvSpPr txBox="1"/>
          <p:nvPr/>
        </p:nvSpPr>
        <p:spPr>
          <a:xfrm>
            <a:off x="1781174" y="2021482"/>
            <a:ext cx="9348788" cy="3303468"/>
          </a:xfrm>
          <a:prstGeom prst="rect">
            <a:avLst/>
          </a:prstGeom>
          <a:noFill/>
        </p:spPr>
        <p:txBody>
          <a:bodyPr wrap="square">
            <a:spAutoFit/>
          </a:bodyPr>
          <a:lstStyle/>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EP8:  System Data Policy</a:t>
            </a:r>
          </a:p>
          <a:p>
            <a:pPr marL="914400" marR="0" lvl="2" indent="-4572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Establishes data administration policy, roles and responsibilities, classification of data</a:t>
            </a:r>
          </a:p>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BPPM 45.35:  Managing Research Records</a:t>
            </a:r>
          </a:p>
          <a:p>
            <a:pPr marL="914400" marR="0" lvl="2" indent="-4572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University ownership and stewardship of research records</a:t>
            </a:r>
          </a:p>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BPPM 87.01:  Information Security Roles, Responsibilities, and Definitions</a:t>
            </a:r>
          </a:p>
          <a:p>
            <a:pPr marL="914400" marR="0" lvl="2" indent="-4572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Defines roles of CIO, CISO, Information Owner, Data Custodian</a:t>
            </a:r>
          </a:p>
          <a:p>
            <a:pPr marL="0" marR="0" lvl="0" indent="0" algn="l" defTabSz="914400" rtl="0" eaLnBrk="1" fontAlgn="auto" latinLnBrk="0" hangingPunct="1">
              <a:lnSpc>
                <a:spcPct val="90000"/>
              </a:lnSpc>
              <a:spcBef>
                <a:spcPts val="800"/>
              </a:spcBef>
              <a:spcAft>
                <a:spcPts val="0"/>
              </a:spcAft>
              <a:buClrTx/>
              <a:buSzTx/>
              <a:buFontTx/>
              <a:buNone/>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EP37:  Information Security Policy</a:t>
            </a:r>
          </a:p>
          <a:p>
            <a:pPr marL="914400" marR="0" lvl="2" indent="-457200" algn="l" defTabSz="914400" rtl="0" eaLnBrk="1" fontAlgn="auto" latinLnBrk="0" hangingPunct="1">
              <a:lnSpc>
                <a:spcPct val="90000"/>
              </a:lnSpc>
              <a:spcBef>
                <a:spcPts val="8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D4D4D">
                    <a:lumMod val="75000"/>
                  </a:srgbClr>
                </a:solidFill>
                <a:effectLst/>
                <a:uLnTx/>
                <a:uFillTx/>
                <a:latin typeface="Arial"/>
                <a:ea typeface="+mn-ea"/>
                <a:cs typeface="+mn-cs"/>
              </a:rPr>
              <a:t>Defines information security framework and compliance requirement</a:t>
            </a:r>
          </a:p>
        </p:txBody>
      </p:sp>
    </p:spTree>
    <p:extLst>
      <p:ext uri="{BB962C8B-B14F-4D97-AF65-F5344CB8AC3E}">
        <p14:creationId xmlns:p14="http://schemas.microsoft.com/office/powerpoint/2010/main" val="4174017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110344" y="355078"/>
            <a:ext cx="10711542" cy="1173471"/>
          </a:xfrm>
        </p:spPr>
        <p:txBody>
          <a:bodyPr/>
          <a:lstStyle/>
          <a:p>
            <a:r>
              <a:rPr lang="en-US" dirty="0"/>
              <a:t>Agenda</a:t>
            </a:r>
          </a:p>
        </p:txBody>
      </p:sp>
      <p:sp>
        <p:nvSpPr>
          <p:cNvPr id="3" name="TextBox 2">
            <a:extLst>
              <a:ext uri="{FF2B5EF4-FFF2-40B4-BE49-F238E27FC236}">
                <a16:creationId xmlns:a16="http://schemas.microsoft.com/office/drawing/2014/main" id="{9B7A5F66-BD5B-4C0F-B081-8C42FBDC409F}"/>
              </a:ext>
            </a:extLst>
          </p:cNvPr>
          <p:cNvSpPr txBox="1"/>
          <p:nvPr/>
        </p:nvSpPr>
        <p:spPr>
          <a:xfrm>
            <a:off x="925287" y="2347938"/>
            <a:ext cx="11081655" cy="4154984"/>
          </a:xfrm>
          <a:prstGeom prst="rect">
            <a:avLst/>
          </a:prstGeom>
          <a:noFill/>
        </p:spPr>
        <p:txBody>
          <a:bodyPr wrap="square" rtlCol="0">
            <a:spAutoFit/>
          </a:bodyPr>
          <a:lstStyle/>
          <a:p>
            <a:pPr marL="457200" indent="-228600">
              <a:buFont typeface="Arial" panose="020B0604020202020204" pitchFamily="34" charset="0"/>
              <a:buChar char="•"/>
            </a:pPr>
            <a:r>
              <a:rPr lang="en-US" sz="2400" b="0" i="0" dirty="0">
                <a:solidFill>
                  <a:srgbClr val="242424"/>
                </a:solidFill>
                <a:effectLst/>
                <a:latin typeface="+mj-lt"/>
              </a:rPr>
              <a:t>Welcome, Kay Hecox, Office of Research Support and Operations (ORSO)</a:t>
            </a:r>
          </a:p>
          <a:p>
            <a:pPr marL="457200" indent="-228600" algn="l">
              <a:buFont typeface="Arial" panose="020B0604020202020204" pitchFamily="34" charset="0"/>
              <a:buChar char="•"/>
            </a:pPr>
            <a:r>
              <a:rPr lang="en-US" sz="2400" b="0" i="0" dirty="0">
                <a:solidFill>
                  <a:srgbClr val="242424"/>
                </a:solidFill>
                <a:effectLst/>
                <a:latin typeface="+mj-lt"/>
              </a:rPr>
              <a:t>NIH DMS Policy Introduction with Christopher Keane, Office of Research</a:t>
            </a:r>
          </a:p>
          <a:p>
            <a:pPr marL="457200" indent="-228600" algn="l">
              <a:buFont typeface="Arial" panose="020B0604020202020204" pitchFamily="34" charset="0"/>
              <a:buChar char="•"/>
            </a:pPr>
            <a:r>
              <a:rPr lang="en-US" sz="2400" b="0" i="0" dirty="0">
                <a:solidFill>
                  <a:srgbClr val="242424"/>
                </a:solidFill>
                <a:effectLst/>
                <a:latin typeface="+mj-lt"/>
              </a:rPr>
              <a:t>ORAP Assistance with Sofia D’Ambrosio, Office of Research Advancement and Partnerships</a:t>
            </a:r>
          </a:p>
          <a:p>
            <a:pPr marL="457200" indent="-228600" algn="l">
              <a:buFont typeface="Arial" panose="020B0604020202020204" pitchFamily="34" charset="0"/>
              <a:buChar char="•"/>
            </a:pPr>
            <a:r>
              <a:rPr lang="en-US" sz="2400" b="0" i="0" dirty="0">
                <a:solidFill>
                  <a:srgbClr val="242424"/>
                </a:solidFill>
                <a:effectLst/>
                <a:latin typeface="+mj-lt"/>
              </a:rPr>
              <a:t>Proposal budgeting and support with Matt Michener, ORSO</a:t>
            </a:r>
          </a:p>
          <a:p>
            <a:pPr marL="457200" indent="-228600" algn="l">
              <a:buFont typeface="Arial" panose="020B0604020202020204" pitchFamily="34" charset="0"/>
              <a:buChar char="•"/>
            </a:pPr>
            <a:r>
              <a:rPr lang="en-US" sz="2400" b="0" i="0" dirty="0">
                <a:solidFill>
                  <a:srgbClr val="242424"/>
                </a:solidFill>
                <a:effectLst/>
                <a:latin typeface="+mj-lt"/>
              </a:rPr>
              <a:t>ATO/</a:t>
            </a:r>
            <a:r>
              <a:rPr lang="en-US" sz="2400" dirty="0">
                <a:solidFill>
                  <a:srgbClr val="242424"/>
                </a:solidFill>
                <a:latin typeface="+mj-lt"/>
              </a:rPr>
              <a:t>Ca</a:t>
            </a:r>
            <a:r>
              <a:rPr lang="en-US" sz="2400" b="0" i="0" dirty="0">
                <a:solidFill>
                  <a:srgbClr val="242424"/>
                </a:solidFill>
                <a:effectLst/>
                <a:latin typeface="+mj-lt"/>
              </a:rPr>
              <a:t>mpus/Local Support Perspective with Bryan Valley, WSU Spokane</a:t>
            </a:r>
          </a:p>
          <a:p>
            <a:pPr marL="457200" indent="-228600" algn="l">
              <a:buFont typeface="Arial" panose="020B0604020202020204" pitchFamily="34" charset="0"/>
              <a:buChar char="•"/>
            </a:pPr>
            <a:r>
              <a:rPr lang="en-US" sz="2400" b="0" i="0" dirty="0">
                <a:solidFill>
                  <a:srgbClr val="242424"/>
                </a:solidFill>
                <a:effectLst/>
                <a:latin typeface="+mj-lt"/>
              </a:rPr>
              <a:t>Library Support and Repository Functions with Talea Anderson and </a:t>
            </a:r>
            <a:r>
              <a:rPr lang="en-US" sz="2400" b="0" i="0">
                <a:solidFill>
                  <a:srgbClr val="242424"/>
                </a:solidFill>
                <a:effectLst/>
                <a:latin typeface="+mj-lt"/>
              </a:rPr>
              <a:t>Alex Merrill, </a:t>
            </a:r>
            <a:r>
              <a:rPr lang="en-US" sz="2400" b="0" i="0" dirty="0">
                <a:solidFill>
                  <a:srgbClr val="242424"/>
                </a:solidFill>
                <a:effectLst/>
                <a:latin typeface="+mj-lt"/>
              </a:rPr>
              <a:t>WSU Libraries</a:t>
            </a:r>
          </a:p>
          <a:p>
            <a:pPr marL="457200" indent="-228600" algn="l">
              <a:buFont typeface="Arial" panose="020B0604020202020204" pitchFamily="34" charset="0"/>
              <a:buChar char="•"/>
            </a:pPr>
            <a:r>
              <a:rPr lang="en-US" sz="2400" b="0" i="0" dirty="0">
                <a:solidFill>
                  <a:srgbClr val="242424"/>
                </a:solidFill>
                <a:effectLst/>
                <a:latin typeface="+mj-lt"/>
              </a:rPr>
              <a:t>How Central IT supports DMS at WSU with Tony Opheim, Central IT</a:t>
            </a:r>
          </a:p>
          <a:p>
            <a:pPr marL="457200" indent="-228600" algn="l">
              <a:buFont typeface="Arial" panose="020B0604020202020204" pitchFamily="34" charset="0"/>
              <a:buChar char="•"/>
            </a:pPr>
            <a:r>
              <a:rPr lang="en-US" sz="2400" dirty="0">
                <a:solidFill>
                  <a:srgbClr val="242424"/>
                </a:solidFill>
                <a:latin typeface="+mj-lt"/>
              </a:rPr>
              <a:t>Faculty feedback tips and resources, Dan Nordquist, ORSO</a:t>
            </a:r>
          </a:p>
          <a:p>
            <a:pPr marL="457200" indent="-228600">
              <a:buFont typeface="Arial" panose="020B0604020202020204" pitchFamily="34" charset="0"/>
              <a:buChar char="•"/>
            </a:pPr>
            <a:r>
              <a:rPr lang="en-US" sz="2400" b="0" i="0" dirty="0">
                <a:solidFill>
                  <a:srgbClr val="242424"/>
                </a:solidFill>
                <a:effectLst/>
                <a:latin typeface="+mj-lt"/>
              </a:rPr>
              <a:t>Q&amp;A </a:t>
            </a:r>
            <a:r>
              <a:rPr lang="en-US" sz="2400" dirty="0">
                <a:solidFill>
                  <a:srgbClr val="242424"/>
                </a:solidFill>
                <a:latin typeface="+mj-lt"/>
              </a:rPr>
              <a:t>moderated by Derek Brown, ORSO</a:t>
            </a:r>
          </a:p>
        </p:txBody>
      </p:sp>
    </p:spTree>
    <p:extLst>
      <p:ext uri="{BB962C8B-B14F-4D97-AF65-F5344CB8AC3E}">
        <p14:creationId xmlns:p14="http://schemas.microsoft.com/office/powerpoint/2010/main" val="6331419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470680" y="185261"/>
            <a:ext cx="10275843" cy="1185623"/>
          </a:xfrm>
        </p:spPr>
        <p:txBody>
          <a:bodyPr/>
          <a:lstStyle/>
          <a:p>
            <a:r>
              <a:rPr lang="en-US" sz="3600" dirty="0"/>
              <a:t>Faculty Feedback and Tips – Dan Nordquist, Associate Vice President for Research</a:t>
            </a:r>
          </a:p>
        </p:txBody>
      </p:sp>
    </p:spTree>
    <p:extLst>
      <p:ext uri="{BB962C8B-B14F-4D97-AF65-F5344CB8AC3E}">
        <p14:creationId xmlns:p14="http://schemas.microsoft.com/office/powerpoint/2010/main" val="36879036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p:txBody>
          <a:bodyPr/>
          <a:lstStyle/>
          <a:p>
            <a:r>
              <a:rPr lang="en-US" dirty="0"/>
              <a:t>Faculty Feedback and Tips</a:t>
            </a:r>
            <a:endParaRPr lang="en-US" dirty="0">
              <a:highlight>
                <a:srgbClr val="FFFF00"/>
              </a:highlight>
            </a:endParaRPr>
          </a:p>
        </p:txBody>
      </p:sp>
      <p:sp>
        <p:nvSpPr>
          <p:cNvPr id="5" name="Content Placeholder 1">
            <a:extLst>
              <a:ext uri="{FF2B5EF4-FFF2-40B4-BE49-F238E27FC236}">
                <a16:creationId xmlns:a16="http://schemas.microsoft.com/office/drawing/2014/main" id="{CD6A6C1C-1DCB-4BF3-91A8-81405597DE3C}"/>
              </a:ext>
            </a:extLst>
          </p:cNvPr>
          <p:cNvSpPr>
            <a:spLocks noGrp="1"/>
          </p:cNvSpPr>
          <p:nvPr>
            <p:ph sz="half" idx="1"/>
          </p:nvPr>
        </p:nvSpPr>
        <p:spPr>
          <a:xfrm>
            <a:off x="1212784" y="2022690"/>
            <a:ext cx="10791982" cy="4835310"/>
          </a:xfrm>
        </p:spPr>
        <p:txBody>
          <a:bodyPr/>
          <a:lstStyle/>
          <a:p>
            <a:r>
              <a:rPr lang="en-US" sz="2300" dirty="0"/>
              <a:t>For those of you working with Tribes/Native Nations, please be sure and review WSU EP41 “Policy on Tribal Engagement, Consultation, and Consent for Joint WSU-Tribal Research Activities and Projects” and contact the WSU Office of Tribal Relations before proceeding.</a:t>
            </a:r>
          </a:p>
          <a:p>
            <a:r>
              <a:rPr lang="en-US" sz="2300" dirty="0"/>
              <a:t>Many NIH Institutes/Centers/Offices (ICO’s) already have data sharing policies, the idea of sharing data is </a:t>
            </a:r>
            <a:r>
              <a:rPr lang="en-US" sz="2300" b="1" dirty="0"/>
              <a:t>not </a:t>
            </a:r>
            <a:r>
              <a:rPr lang="en-US" sz="2300" dirty="0"/>
              <a:t>a new idea. This is more of a reinforcement of what NIH has expected for some time. </a:t>
            </a:r>
          </a:p>
          <a:p>
            <a:r>
              <a:rPr lang="en-US" sz="2300" dirty="0"/>
              <a:t>PIs should check with their specific funding institute to make sure they are compliant with their expectations. The larger NIH policy is general, but NIAAA, for example, has very clear and direct expectations about depositing one’s data into their archive. This includes how to organize the data, what data elements are included, etc. </a:t>
            </a:r>
          </a:p>
          <a:p>
            <a:r>
              <a:rPr lang="en-US" sz="2300" dirty="0"/>
              <a:t>While the university provides the necessary infrastructure to be compliant with NIH policy, this is a PI driven process.</a:t>
            </a:r>
          </a:p>
        </p:txBody>
      </p:sp>
    </p:spTree>
    <p:extLst>
      <p:ext uri="{BB962C8B-B14F-4D97-AF65-F5344CB8AC3E}">
        <p14:creationId xmlns:p14="http://schemas.microsoft.com/office/powerpoint/2010/main" val="529951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p:txBody>
          <a:bodyPr/>
          <a:lstStyle/>
          <a:p>
            <a:r>
              <a:rPr lang="en-US" dirty="0"/>
              <a:t>Faculty Feedback and Tips</a:t>
            </a:r>
            <a:endParaRPr lang="en-US" dirty="0">
              <a:highlight>
                <a:srgbClr val="FFFF00"/>
              </a:highlight>
            </a:endParaRPr>
          </a:p>
        </p:txBody>
      </p:sp>
      <p:sp>
        <p:nvSpPr>
          <p:cNvPr id="5" name="Content Placeholder 1">
            <a:extLst>
              <a:ext uri="{FF2B5EF4-FFF2-40B4-BE49-F238E27FC236}">
                <a16:creationId xmlns:a16="http://schemas.microsoft.com/office/drawing/2014/main" id="{CD6A6C1C-1DCB-4BF3-91A8-81405597DE3C}"/>
              </a:ext>
            </a:extLst>
          </p:cNvPr>
          <p:cNvSpPr>
            <a:spLocks noGrp="1"/>
          </p:cNvSpPr>
          <p:nvPr>
            <p:ph sz="half" idx="1"/>
          </p:nvPr>
        </p:nvSpPr>
        <p:spPr>
          <a:xfrm>
            <a:off x="1410346" y="1998337"/>
            <a:ext cx="10544231" cy="4835310"/>
          </a:xfrm>
        </p:spPr>
        <p:txBody>
          <a:bodyPr/>
          <a:lstStyle/>
          <a:p>
            <a:r>
              <a:rPr lang="en-US" sz="3200" dirty="0"/>
              <a:t> </a:t>
            </a:r>
            <a:r>
              <a:rPr lang="en-US" sz="3000" dirty="0"/>
              <a:t>Remember FAIR principles:</a:t>
            </a:r>
          </a:p>
          <a:p>
            <a:pPr marL="806450" lvl="1" indent="-182563"/>
            <a:r>
              <a:rPr lang="en-US" sz="2900" b="1" dirty="0"/>
              <a:t>F</a:t>
            </a:r>
            <a:r>
              <a:rPr lang="en-US" sz="2900" dirty="0"/>
              <a:t>indable</a:t>
            </a:r>
          </a:p>
          <a:p>
            <a:pPr marL="806450" lvl="1" indent="-182563"/>
            <a:r>
              <a:rPr lang="en-US" sz="2900" b="1" dirty="0"/>
              <a:t>A</a:t>
            </a:r>
            <a:r>
              <a:rPr lang="en-US" sz="2900" dirty="0"/>
              <a:t>ccessible</a:t>
            </a:r>
          </a:p>
          <a:p>
            <a:pPr marL="806450" lvl="1" indent="-182563"/>
            <a:r>
              <a:rPr lang="en-US" sz="2900" b="1" dirty="0"/>
              <a:t>I</a:t>
            </a:r>
            <a:r>
              <a:rPr lang="en-US" sz="2900" dirty="0"/>
              <a:t>nteroperable</a:t>
            </a:r>
          </a:p>
          <a:p>
            <a:pPr marL="806450" lvl="1" indent="-182563"/>
            <a:r>
              <a:rPr lang="en-US" sz="2900" b="1" dirty="0"/>
              <a:t>R</a:t>
            </a:r>
            <a:r>
              <a:rPr lang="en-US" sz="2900" dirty="0"/>
              <a:t>eusable</a:t>
            </a:r>
          </a:p>
          <a:p>
            <a:r>
              <a:rPr lang="en-US" sz="3000" dirty="0"/>
              <a:t>FAIR principles point the way forward for facilitating data sharing more systematically.  </a:t>
            </a:r>
          </a:p>
          <a:p>
            <a:r>
              <a:rPr lang="en-US" sz="3000" dirty="0"/>
              <a:t> These principles put specific emphasis on enhancing the ability of machines to automatically find and use your data, in addition to supporting its reuse by other individuals.</a:t>
            </a:r>
          </a:p>
          <a:p>
            <a:endParaRPr lang="en-US" dirty="0"/>
          </a:p>
          <a:p>
            <a:endParaRPr lang="en-US" dirty="0"/>
          </a:p>
        </p:txBody>
      </p:sp>
    </p:spTree>
    <p:extLst>
      <p:ext uri="{BB962C8B-B14F-4D97-AF65-F5344CB8AC3E}">
        <p14:creationId xmlns:p14="http://schemas.microsoft.com/office/powerpoint/2010/main" val="1469267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p:txBody>
          <a:bodyPr/>
          <a:lstStyle/>
          <a:p>
            <a:r>
              <a:rPr lang="en-US" dirty="0"/>
              <a:t>Faculty Feedback and Tips</a:t>
            </a:r>
            <a:endParaRPr lang="en-US" dirty="0">
              <a:highlight>
                <a:srgbClr val="FFFF00"/>
              </a:highlight>
            </a:endParaRPr>
          </a:p>
        </p:txBody>
      </p:sp>
      <p:sp>
        <p:nvSpPr>
          <p:cNvPr id="5" name="Content Placeholder 1">
            <a:extLst>
              <a:ext uri="{FF2B5EF4-FFF2-40B4-BE49-F238E27FC236}">
                <a16:creationId xmlns:a16="http://schemas.microsoft.com/office/drawing/2014/main" id="{CD6A6C1C-1DCB-4BF3-91A8-81405597DE3C}"/>
              </a:ext>
            </a:extLst>
          </p:cNvPr>
          <p:cNvSpPr>
            <a:spLocks noGrp="1"/>
          </p:cNvSpPr>
          <p:nvPr>
            <p:ph sz="half" idx="1"/>
          </p:nvPr>
        </p:nvSpPr>
        <p:spPr>
          <a:xfrm>
            <a:off x="1384220" y="2022690"/>
            <a:ext cx="10544231" cy="4835310"/>
          </a:xfrm>
        </p:spPr>
        <p:txBody>
          <a:bodyPr/>
          <a:lstStyle/>
          <a:p>
            <a:r>
              <a:rPr lang="en-US" dirty="0"/>
              <a:t> Submit elements of the plan in tables, figures, or flowcharts where possible.</a:t>
            </a:r>
          </a:p>
          <a:p>
            <a:endParaRPr lang="en-US" dirty="0"/>
          </a:p>
          <a:p>
            <a:r>
              <a:rPr lang="en-US" dirty="0">
                <a:effectLst/>
                <a:ea typeface="Calibri" panose="020F0502020204030204" pitchFamily="34" charset="0"/>
              </a:rPr>
              <a:t>Consider data sharing agreements.</a:t>
            </a:r>
          </a:p>
          <a:p>
            <a:endParaRPr lang="en-US" dirty="0">
              <a:effectLst/>
              <a:ea typeface="Calibri" panose="020F0502020204030204" pitchFamily="34" charset="0"/>
            </a:endParaRPr>
          </a:p>
          <a:p>
            <a:r>
              <a:rPr lang="en-US" dirty="0">
                <a:effectLst/>
                <a:ea typeface="Calibri" panose="020F0502020204030204" pitchFamily="34" charset="0"/>
              </a:rPr>
              <a:t>Rely on experience of co-investigators who routinely deposit data into specialized databases.</a:t>
            </a:r>
          </a:p>
          <a:p>
            <a:endParaRPr lang="en-US" dirty="0">
              <a:ea typeface="Calibri" panose="020F0502020204030204" pitchFamily="34" charset="0"/>
            </a:endParaRPr>
          </a:p>
          <a:p>
            <a:r>
              <a:rPr lang="en-US" dirty="0"/>
              <a:t>Data can be dangerously misused. PI’s should practice careful judgment before making their data completely available. </a:t>
            </a:r>
          </a:p>
          <a:p>
            <a:endParaRPr lang="en-US" dirty="0">
              <a:effectLst/>
              <a:latin typeface="Calibri" panose="020F0502020204030204" pitchFamily="34" charset="0"/>
              <a:ea typeface="Calibri" panose="020F0502020204030204" pitchFamily="34" charset="0"/>
            </a:endParaRPr>
          </a:p>
          <a:p>
            <a:endParaRPr lang="en-US" dirty="0"/>
          </a:p>
          <a:p>
            <a:endParaRPr lang="en-US" dirty="0"/>
          </a:p>
          <a:p>
            <a:endParaRPr lang="en-US" dirty="0"/>
          </a:p>
        </p:txBody>
      </p:sp>
    </p:spTree>
    <p:extLst>
      <p:ext uri="{BB962C8B-B14F-4D97-AF65-F5344CB8AC3E}">
        <p14:creationId xmlns:p14="http://schemas.microsoft.com/office/powerpoint/2010/main" val="177760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p:txBody>
          <a:bodyPr/>
          <a:lstStyle/>
          <a:p>
            <a:r>
              <a:rPr lang="en-US" dirty="0"/>
              <a:t>How to Prepare</a:t>
            </a:r>
            <a:endParaRPr lang="en-US" dirty="0">
              <a:highlight>
                <a:srgbClr val="FFFF00"/>
              </a:highlight>
            </a:endParaRPr>
          </a:p>
        </p:txBody>
      </p:sp>
      <p:sp>
        <p:nvSpPr>
          <p:cNvPr id="6" name="Content Placeholder 1">
            <a:extLst>
              <a:ext uri="{FF2B5EF4-FFF2-40B4-BE49-F238E27FC236}">
                <a16:creationId xmlns:a16="http://schemas.microsoft.com/office/drawing/2014/main" id="{7F9B0B9F-273C-46A1-BF67-C576C48F9985}"/>
              </a:ext>
            </a:extLst>
          </p:cNvPr>
          <p:cNvSpPr txBox="1">
            <a:spLocks/>
          </p:cNvSpPr>
          <p:nvPr/>
        </p:nvSpPr>
        <p:spPr>
          <a:xfrm>
            <a:off x="1428750" y="2078494"/>
            <a:ext cx="10301288" cy="4322306"/>
          </a:xfrm>
          <a:prstGeom prst="rect">
            <a:avLst/>
          </a:prstGeom>
        </p:spPr>
        <p:txBody>
          <a:bodyPr vert="horz" lIns="0" tIns="0" rIns="0" bIns="0" rtlCol="0" anchor="t" anchorCtr="0">
            <a:no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r>
              <a:rPr lang="en-US" sz="3600" dirty="0"/>
              <a:t>Familiarize yourself with the new DMS Policy </a:t>
            </a:r>
          </a:p>
          <a:p>
            <a:pPr marL="342900" indent="-342900"/>
            <a:r>
              <a:rPr lang="en-US" sz="3600" dirty="0"/>
              <a:t>Identify and connect with those at WSU that can help</a:t>
            </a:r>
          </a:p>
          <a:p>
            <a:pPr marL="342900" indent="-342900"/>
            <a:r>
              <a:rPr lang="en-US" sz="3600" dirty="0"/>
              <a:t>Practice drafting a new Data Management Plan</a:t>
            </a:r>
          </a:p>
          <a:p>
            <a:pPr marL="342900" indent="-342900"/>
            <a:r>
              <a:rPr lang="en-US" sz="3600" dirty="0"/>
              <a:t>Review your prior data sharing practices and expectations to consider what you might need to update going forward</a:t>
            </a:r>
          </a:p>
          <a:p>
            <a:pPr marL="342900" indent="-342900"/>
            <a:r>
              <a:rPr lang="en-US" sz="3600" dirty="0"/>
              <a:t>Get involved and network</a:t>
            </a:r>
          </a:p>
        </p:txBody>
      </p:sp>
    </p:spTree>
    <p:extLst>
      <p:ext uri="{BB962C8B-B14F-4D97-AF65-F5344CB8AC3E}">
        <p14:creationId xmlns:p14="http://schemas.microsoft.com/office/powerpoint/2010/main" val="851515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1">
            <a:extLst>
              <a:ext uri="{FF2B5EF4-FFF2-40B4-BE49-F238E27FC236}">
                <a16:creationId xmlns:a16="http://schemas.microsoft.com/office/drawing/2014/main" id="{F158E659-BCA7-9624-C0F5-411BC6B60ADF}"/>
              </a:ext>
            </a:extLst>
          </p:cNvPr>
          <p:cNvGraphicFramePr>
            <a:graphicFrameLocks noGrp="1"/>
          </p:cNvGraphicFramePr>
          <p:nvPr>
            <p:ph idx="1"/>
            <p:extLst>
              <p:ext uri="{D42A27DB-BD31-4B8C-83A1-F6EECF244321}">
                <p14:modId xmlns:p14="http://schemas.microsoft.com/office/powerpoint/2010/main" val="3511440610"/>
              </p:ext>
            </p:extLst>
          </p:nvPr>
        </p:nvGraphicFramePr>
        <p:xfrm>
          <a:off x="1123405" y="2181496"/>
          <a:ext cx="10719162" cy="4676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C6D7E8E1-FACB-449E-AD31-AF4169FA3BC1}"/>
              </a:ext>
            </a:extLst>
          </p:cNvPr>
          <p:cNvSpPr>
            <a:spLocks noGrp="1"/>
          </p:cNvSpPr>
          <p:nvPr>
            <p:ph type="title"/>
          </p:nvPr>
        </p:nvSpPr>
        <p:spPr/>
        <p:txBody>
          <a:bodyPr/>
          <a:lstStyle/>
          <a:p>
            <a:r>
              <a:rPr lang="en-US" dirty="0"/>
              <a:t>DMS Resources</a:t>
            </a:r>
            <a:endParaRPr lang="en-US" dirty="0">
              <a:highlight>
                <a:srgbClr val="FFFF00"/>
              </a:highlight>
            </a:endParaRPr>
          </a:p>
        </p:txBody>
      </p:sp>
    </p:spTree>
    <p:extLst>
      <p:ext uri="{BB962C8B-B14F-4D97-AF65-F5344CB8AC3E}">
        <p14:creationId xmlns:p14="http://schemas.microsoft.com/office/powerpoint/2010/main" val="864187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B2A8BD1-8FBD-4E80-9C39-977FDD7F9D3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C6D7E8E1-FACB-449E-AD31-AF4169FA3BC1}"/>
              </a:ext>
            </a:extLst>
          </p:cNvPr>
          <p:cNvSpPr>
            <a:spLocks noGrp="1"/>
          </p:cNvSpPr>
          <p:nvPr>
            <p:ph type="title"/>
          </p:nvPr>
        </p:nvSpPr>
        <p:spPr>
          <a:xfrm>
            <a:off x="1911802" y="355078"/>
            <a:ext cx="9348789" cy="1272756"/>
          </a:xfrm>
        </p:spPr>
        <p:txBody>
          <a:bodyPr/>
          <a:lstStyle/>
          <a:p>
            <a:r>
              <a:rPr lang="en-US" dirty="0"/>
              <a:t>Q&amp;A – Derek Brown, Research Operations Manager</a:t>
            </a:r>
          </a:p>
        </p:txBody>
      </p:sp>
    </p:spTree>
    <p:extLst>
      <p:ext uri="{BB962C8B-B14F-4D97-AF65-F5344CB8AC3E}">
        <p14:creationId xmlns:p14="http://schemas.microsoft.com/office/powerpoint/2010/main" val="3675303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535994" y="419623"/>
            <a:ext cx="10210529" cy="1185623"/>
          </a:xfrm>
        </p:spPr>
        <p:txBody>
          <a:bodyPr/>
          <a:lstStyle/>
          <a:p>
            <a:r>
              <a:rPr lang="en-US" sz="3600" dirty="0"/>
              <a:t>Introduction – Vice President for Research WSU and Vice Chancellor for Research, WSU Pullman Christopher Keane</a:t>
            </a:r>
          </a:p>
        </p:txBody>
      </p:sp>
    </p:spTree>
    <p:extLst>
      <p:ext uri="{BB962C8B-B14F-4D97-AF65-F5344CB8AC3E}">
        <p14:creationId xmlns:p14="http://schemas.microsoft.com/office/powerpoint/2010/main" val="2487421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25367-CEAA-4CB1-967C-B8EC4DAFEBE9}"/>
              </a:ext>
            </a:extLst>
          </p:cNvPr>
          <p:cNvSpPr>
            <a:spLocks noGrp="1"/>
          </p:cNvSpPr>
          <p:nvPr>
            <p:ph sz="half" idx="1"/>
          </p:nvPr>
        </p:nvSpPr>
        <p:spPr>
          <a:xfrm>
            <a:off x="1267720" y="1939273"/>
            <a:ext cx="10826338" cy="4276855"/>
          </a:xfrm>
        </p:spPr>
        <p:txBody>
          <a:bodyPr/>
          <a:lstStyle/>
          <a:p>
            <a:pPr>
              <a:lnSpc>
                <a:spcPct val="100000"/>
              </a:lnSpc>
              <a:spcAft>
                <a:spcPts val="400"/>
              </a:spcAft>
            </a:pPr>
            <a:r>
              <a:rPr lang="en-US" sz="2200" dirty="0"/>
              <a:t>Final NIH Policy for Data Management and Sharing (</a:t>
            </a:r>
            <a:r>
              <a:rPr lang="en-US" sz="2200" dirty="0">
                <a:hlinkClick r:id="rId3"/>
              </a:rPr>
              <a:t>NOT-OD-21-013</a:t>
            </a:r>
            <a:r>
              <a:rPr lang="en-US" sz="2200" dirty="0"/>
              <a:t>), release date 10/29/20.  </a:t>
            </a:r>
            <a:r>
              <a:rPr lang="en-US" sz="2200" b="1" dirty="0"/>
              <a:t>All submissions received 1/25/23 or later will require these plans.</a:t>
            </a:r>
          </a:p>
          <a:p>
            <a:pPr>
              <a:lnSpc>
                <a:spcPct val="100000"/>
              </a:lnSpc>
              <a:spcAft>
                <a:spcPts val="400"/>
              </a:spcAft>
            </a:pPr>
            <a:r>
              <a:rPr lang="en-US" sz="2200" dirty="0"/>
              <a:t>Part of a “Culture Shift” of making the practice of data management and responsible data sharing the norm.</a:t>
            </a:r>
          </a:p>
          <a:p>
            <a:pPr>
              <a:lnSpc>
                <a:spcPct val="100000"/>
              </a:lnSpc>
              <a:spcAft>
                <a:spcPts val="400"/>
              </a:spcAft>
            </a:pPr>
            <a:r>
              <a:rPr lang="en-US" sz="2200" dirty="0"/>
              <a:t>Our goals today:</a:t>
            </a:r>
          </a:p>
          <a:p>
            <a:pPr lvl="1">
              <a:lnSpc>
                <a:spcPct val="100000"/>
              </a:lnSpc>
              <a:spcAft>
                <a:spcPts val="400"/>
              </a:spcAft>
            </a:pPr>
            <a:r>
              <a:rPr lang="en-US" sz="2000" dirty="0"/>
              <a:t>Raise awareness of the policy changes</a:t>
            </a:r>
          </a:p>
          <a:p>
            <a:pPr lvl="1">
              <a:lnSpc>
                <a:spcPct val="100000"/>
              </a:lnSpc>
              <a:spcAft>
                <a:spcPts val="400"/>
              </a:spcAft>
            </a:pPr>
            <a:r>
              <a:rPr lang="en-US" sz="2000" dirty="0"/>
              <a:t>Highlight the important elements of the policy</a:t>
            </a:r>
          </a:p>
          <a:p>
            <a:pPr lvl="1">
              <a:lnSpc>
                <a:spcPct val="100000"/>
              </a:lnSpc>
              <a:spcAft>
                <a:spcPts val="400"/>
              </a:spcAft>
            </a:pPr>
            <a:r>
              <a:rPr lang="en-US" sz="2000" dirty="0"/>
              <a:t>Communicate WSU resources to assist in the development of your plans</a:t>
            </a:r>
          </a:p>
          <a:p>
            <a:pPr lvl="1">
              <a:lnSpc>
                <a:spcPct val="100000"/>
              </a:lnSpc>
              <a:spcAft>
                <a:spcPts val="400"/>
              </a:spcAft>
            </a:pPr>
            <a:r>
              <a:rPr lang="en-US" sz="2000" dirty="0"/>
              <a:t>Communicate roles and responsibilities of managing data</a:t>
            </a:r>
          </a:p>
          <a:p>
            <a:pPr>
              <a:lnSpc>
                <a:spcPct val="100000"/>
              </a:lnSpc>
              <a:spcAft>
                <a:spcPts val="400"/>
              </a:spcAft>
            </a:pPr>
            <a:r>
              <a:rPr lang="en-US" sz="2200" dirty="0"/>
              <a:t>Reminder: Not just NIH (todays focus) - </a:t>
            </a:r>
            <a:r>
              <a:rPr lang="en-US" sz="2200" dirty="0">
                <a:hlinkClick r:id="rId4"/>
              </a:rPr>
              <a:t>2022 OSTP Public Access Memo Release</a:t>
            </a:r>
            <a:r>
              <a:rPr lang="en-US" sz="2200" dirty="0"/>
              <a:t>, from 8/25/22.</a:t>
            </a:r>
          </a:p>
          <a:p>
            <a:pPr marL="0" indent="0">
              <a:lnSpc>
                <a:spcPct val="100000"/>
              </a:lnSpc>
              <a:spcAft>
                <a:spcPts val="400"/>
              </a:spcAft>
              <a:buNone/>
            </a:pPr>
            <a:endParaRPr lang="en-US" sz="2400" dirty="0"/>
          </a:p>
        </p:txBody>
      </p:sp>
      <p:sp>
        <p:nvSpPr>
          <p:cNvPr id="4" name="Title 3">
            <a:extLst>
              <a:ext uri="{FF2B5EF4-FFF2-40B4-BE49-F238E27FC236}">
                <a16:creationId xmlns:a16="http://schemas.microsoft.com/office/drawing/2014/main" id="{881C66F6-12F4-4B8C-83DB-4A63383B0705}"/>
              </a:ext>
            </a:extLst>
          </p:cNvPr>
          <p:cNvSpPr>
            <a:spLocks noGrp="1"/>
          </p:cNvSpPr>
          <p:nvPr>
            <p:ph type="title"/>
          </p:nvPr>
        </p:nvSpPr>
        <p:spPr>
          <a:xfrm>
            <a:off x="960041" y="752265"/>
            <a:ext cx="11134017" cy="702445"/>
          </a:xfrm>
        </p:spPr>
        <p:txBody>
          <a:bodyPr/>
          <a:lstStyle/>
          <a:p>
            <a:r>
              <a:rPr lang="en-US" dirty="0"/>
              <a:t>Introduction to NIH DMS Policy</a:t>
            </a:r>
          </a:p>
        </p:txBody>
      </p:sp>
    </p:spTree>
    <p:extLst>
      <p:ext uri="{BB962C8B-B14F-4D97-AF65-F5344CB8AC3E}">
        <p14:creationId xmlns:p14="http://schemas.microsoft.com/office/powerpoint/2010/main" val="98194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25367-CEAA-4CB1-967C-B8EC4DAFEBE9}"/>
              </a:ext>
            </a:extLst>
          </p:cNvPr>
          <p:cNvSpPr>
            <a:spLocks noGrp="1"/>
          </p:cNvSpPr>
          <p:nvPr>
            <p:ph sz="half" idx="1"/>
          </p:nvPr>
        </p:nvSpPr>
        <p:spPr>
          <a:xfrm>
            <a:off x="1306798" y="2220759"/>
            <a:ext cx="10244529" cy="4276855"/>
          </a:xfrm>
        </p:spPr>
        <p:txBody>
          <a:bodyPr/>
          <a:lstStyle/>
          <a:p>
            <a:pPr marL="400050" indent="-400050">
              <a:spcAft>
                <a:spcPts val="600"/>
              </a:spcAft>
            </a:pPr>
            <a:r>
              <a:rPr lang="en-US" sz="3200" dirty="0"/>
              <a:t>Applies to all research, funded or conducted in whole or in part by NIH, that results in the generation of “scientific data”, defined as:</a:t>
            </a:r>
          </a:p>
          <a:p>
            <a:pPr marL="914400" lvl="1" indent="-354013">
              <a:spcAft>
                <a:spcPts val="600"/>
              </a:spcAft>
            </a:pPr>
            <a:r>
              <a:rPr lang="en-US" sz="2800" dirty="0"/>
              <a:t>“the recorded factual material commonly accepted in the scientific community as of sufficient quality to validate and replicate research findings, regardless of whether the data are used to support scholarly publications.”</a:t>
            </a:r>
          </a:p>
          <a:p>
            <a:pPr marL="914400" lvl="1" indent="-354013">
              <a:spcAft>
                <a:spcPts val="600"/>
              </a:spcAft>
            </a:pPr>
            <a:r>
              <a:rPr lang="en-US" sz="2800" dirty="0"/>
              <a:t>Sofia D’Ambrosio, ORAP, will discuss what types of data to include in your plans in more detail.</a:t>
            </a:r>
          </a:p>
        </p:txBody>
      </p:sp>
      <p:sp>
        <p:nvSpPr>
          <p:cNvPr id="4" name="Title 3">
            <a:extLst>
              <a:ext uri="{FF2B5EF4-FFF2-40B4-BE49-F238E27FC236}">
                <a16:creationId xmlns:a16="http://schemas.microsoft.com/office/drawing/2014/main" id="{881C66F6-12F4-4B8C-83DB-4A63383B0705}"/>
              </a:ext>
            </a:extLst>
          </p:cNvPr>
          <p:cNvSpPr>
            <a:spLocks noGrp="1"/>
          </p:cNvSpPr>
          <p:nvPr>
            <p:ph type="title"/>
          </p:nvPr>
        </p:nvSpPr>
        <p:spPr>
          <a:xfrm>
            <a:off x="1754669" y="673130"/>
            <a:ext cx="9348789" cy="702445"/>
          </a:xfrm>
        </p:spPr>
        <p:txBody>
          <a:bodyPr/>
          <a:lstStyle/>
          <a:p>
            <a:r>
              <a:rPr lang="en-US" dirty="0"/>
              <a:t>DMS Policy Scope</a:t>
            </a:r>
          </a:p>
        </p:txBody>
      </p:sp>
    </p:spTree>
    <p:extLst>
      <p:ext uri="{BB962C8B-B14F-4D97-AF65-F5344CB8AC3E}">
        <p14:creationId xmlns:p14="http://schemas.microsoft.com/office/powerpoint/2010/main" val="74372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25367-CEAA-4CB1-967C-B8EC4DAFEBE9}"/>
              </a:ext>
            </a:extLst>
          </p:cNvPr>
          <p:cNvSpPr>
            <a:spLocks noGrp="1"/>
          </p:cNvSpPr>
          <p:nvPr>
            <p:ph sz="half" idx="1"/>
          </p:nvPr>
        </p:nvSpPr>
        <p:spPr>
          <a:xfrm>
            <a:off x="1251857" y="1953872"/>
            <a:ext cx="10809514" cy="4276855"/>
          </a:xfrm>
        </p:spPr>
        <p:txBody>
          <a:bodyPr/>
          <a:lstStyle/>
          <a:p>
            <a:pPr marL="514350" indent="-514350">
              <a:buFont typeface="+mj-lt"/>
              <a:buAutoNum type="arabicPeriod"/>
            </a:pPr>
            <a:r>
              <a:rPr lang="en-US" sz="2400" b="1" dirty="0"/>
              <a:t>Submission</a:t>
            </a:r>
            <a:r>
              <a:rPr lang="en-US" sz="2400" dirty="0"/>
              <a:t> of a two-page data management and sharing plan with all applications for funding starting 1/25/23.  </a:t>
            </a:r>
          </a:p>
          <a:p>
            <a:pPr marL="857250" lvl="1" indent="-182563"/>
            <a:r>
              <a:rPr lang="en-US" dirty="0"/>
              <a:t>Those without will not be considered for funding.</a:t>
            </a:r>
          </a:p>
          <a:p>
            <a:pPr marL="857250" lvl="1" indent="-182563"/>
            <a:r>
              <a:rPr lang="en-US" dirty="0"/>
              <a:t>Sofia D’Ambrosio, ORAP, will discuss DMS templates and other resources available.</a:t>
            </a:r>
          </a:p>
          <a:p>
            <a:endParaRPr lang="en-US" sz="2400" dirty="0"/>
          </a:p>
          <a:p>
            <a:pPr marL="514350" indent="-514350">
              <a:buFont typeface="+mj-lt"/>
              <a:buAutoNum type="arabicPeriod" startAt="2"/>
            </a:pPr>
            <a:r>
              <a:rPr lang="en-US" sz="2400" b="1" dirty="0"/>
              <a:t>Compliance</a:t>
            </a:r>
            <a:r>
              <a:rPr lang="en-US" sz="2400" dirty="0"/>
              <a:t> with the DMS plan approved by the funding NIH Institute, Center, or Office.</a:t>
            </a:r>
          </a:p>
          <a:p>
            <a:pPr marL="857250" lvl="1" indent="-182563"/>
            <a:r>
              <a:rPr lang="en-US" dirty="0"/>
              <a:t>Failure to provide updates in grant reporting may result in enforcement actions, including the addition of special terms and conditions or award termination.</a:t>
            </a:r>
          </a:p>
          <a:p>
            <a:pPr marL="857250" lvl="1" indent="-182563"/>
            <a:r>
              <a:rPr lang="en-US" dirty="0"/>
              <a:t>Failure to deposit data after the end of the funding period may negatively influence future opportunities. </a:t>
            </a:r>
          </a:p>
        </p:txBody>
      </p:sp>
      <p:sp>
        <p:nvSpPr>
          <p:cNvPr id="4" name="Title 3">
            <a:extLst>
              <a:ext uri="{FF2B5EF4-FFF2-40B4-BE49-F238E27FC236}">
                <a16:creationId xmlns:a16="http://schemas.microsoft.com/office/drawing/2014/main" id="{881C66F6-12F4-4B8C-83DB-4A63383B0705}"/>
              </a:ext>
            </a:extLst>
          </p:cNvPr>
          <p:cNvSpPr>
            <a:spLocks noGrp="1"/>
          </p:cNvSpPr>
          <p:nvPr>
            <p:ph type="title"/>
          </p:nvPr>
        </p:nvSpPr>
        <p:spPr>
          <a:xfrm>
            <a:off x="1794427" y="739391"/>
            <a:ext cx="9348789" cy="702445"/>
          </a:xfrm>
        </p:spPr>
        <p:txBody>
          <a:bodyPr/>
          <a:lstStyle/>
          <a:p>
            <a:r>
              <a:rPr lang="en-US" dirty="0"/>
              <a:t>DMS Policy </a:t>
            </a:r>
            <a:br>
              <a:rPr lang="en-US" dirty="0"/>
            </a:br>
            <a:r>
              <a:rPr lang="en-US" dirty="0"/>
              <a:t>Requirements</a:t>
            </a:r>
          </a:p>
        </p:txBody>
      </p:sp>
    </p:spTree>
    <p:extLst>
      <p:ext uri="{BB962C8B-B14F-4D97-AF65-F5344CB8AC3E}">
        <p14:creationId xmlns:p14="http://schemas.microsoft.com/office/powerpoint/2010/main" val="1806595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BDFAF-1379-4BC2-BC0E-17CD247ABD43}"/>
              </a:ext>
            </a:extLst>
          </p:cNvPr>
          <p:cNvSpPr>
            <a:spLocks noGrp="1"/>
          </p:cNvSpPr>
          <p:nvPr>
            <p:ph sz="half" idx="1"/>
          </p:nvPr>
        </p:nvSpPr>
        <p:spPr/>
        <p:txBody>
          <a:bodyPr/>
          <a:lstStyle/>
          <a:p>
            <a:endParaRPr lang="en-US" dirty="0"/>
          </a:p>
        </p:txBody>
      </p:sp>
      <p:sp>
        <p:nvSpPr>
          <p:cNvPr id="3" name="Content Placeholder 2">
            <a:extLst>
              <a:ext uri="{FF2B5EF4-FFF2-40B4-BE49-F238E27FC236}">
                <a16:creationId xmlns:a16="http://schemas.microsoft.com/office/drawing/2014/main" id="{FAC1CA09-A420-4B47-9F1E-74EB5AC98EDE}"/>
              </a:ext>
            </a:extLst>
          </p:cNvPr>
          <p:cNvSpPr>
            <a:spLocks noGrp="1"/>
          </p:cNvSpPr>
          <p:nvPr>
            <p:ph sz="half" idx="2"/>
          </p:nvPr>
        </p:nvSpPr>
        <p:spPr/>
        <p:txBody>
          <a:bodyPr/>
          <a:lstStyle/>
          <a:p>
            <a:endParaRPr lang="en-US" dirty="0"/>
          </a:p>
        </p:txBody>
      </p:sp>
      <p:sp>
        <p:nvSpPr>
          <p:cNvPr id="4" name="Title 3">
            <a:extLst>
              <a:ext uri="{FF2B5EF4-FFF2-40B4-BE49-F238E27FC236}">
                <a16:creationId xmlns:a16="http://schemas.microsoft.com/office/drawing/2014/main" id="{264EAE65-72AE-44F1-A576-71A7E2478FC1}"/>
              </a:ext>
            </a:extLst>
          </p:cNvPr>
          <p:cNvSpPr>
            <a:spLocks noGrp="1"/>
          </p:cNvSpPr>
          <p:nvPr>
            <p:ph type="title"/>
          </p:nvPr>
        </p:nvSpPr>
        <p:spPr>
          <a:xfrm>
            <a:off x="1924865" y="276701"/>
            <a:ext cx="9348789" cy="1185623"/>
          </a:xfrm>
        </p:spPr>
        <p:txBody>
          <a:bodyPr/>
          <a:lstStyle/>
          <a:p>
            <a:r>
              <a:rPr lang="en-US" sz="3600" dirty="0"/>
              <a:t>ORAP Information and Assistance – Sofia D’Ambrosio, Proposal Consultant  </a:t>
            </a:r>
          </a:p>
        </p:txBody>
      </p:sp>
    </p:spTree>
    <p:extLst>
      <p:ext uri="{BB962C8B-B14F-4D97-AF65-F5344CB8AC3E}">
        <p14:creationId xmlns:p14="http://schemas.microsoft.com/office/powerpoint/2010/main" val="460383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21E37-22FC-4845-87EE-5CDDC7718273}"/>
              </a:ext>
            </a:extLst>
          </p:cNvPr>
          <p:cNvSpPr>
            <a:spLocks noGrp="1"/>
          </p:cNvSpPr>
          <p:nvPr>
            <p:ph type="title"/>
          </p:nvPr>
        </p:nvSpPr>
        <p:spPr>
          <a:xfrm>
            <a:off x="1781174" y="355078"/>
            <a:ext cx="9348789" cy="1173471"/>
          </a:xfrm>
        </p:spPr>
        <p:txBody>
          <a:bodyPr/>
          <a:lstStyle/>
          <a:p>
            <a:r>
              <a:rPr lang="en-US" dirty="0"/>
              <a:t>Scientific Data</a:t>
            </a:r>
          </a:p>
        </p:txBody>
      </p:sp>
      <p:sp>
        <p:nvSpPr>
          <p:cNvPr id="3" name="Content Placeholder 5">
            <a:extLst>
              <a:ext uri="{FF2B5EF4-FFF2-40B4-BE49-F238E27FC236}">
                <a16:creationId xmlns:a16="http://schemas.microsoft.com/office/drawing/2014/main" id="{C6DBB351-136D-32A1-578D-443B4B10C089}"/>
              </a:ext>
            </a:extLst>
          </p:cNvPr>
          <p:cNvSpPr txBox="1">
            <a:spLocks/>
          </p:cNvSpPr>
          <p:nvPr/>
        </p:nvSpPr>
        <p:spPr>
          <a:xfrm>
            <a:off x="1781174" y="2822713"/>
            <a:ext cx="9348789" cy="3853356"/>
          </a:xfrm>
          <a:prstGeom prst="rect">
            <a:avLst/>
          </a:prstGeom>
        </p:spPr>
        <p:txBody>
          <a:bodyPr>
            <a:normAutofit/>
          </a:bodyPr>
          <a:lstStyle>
            <a:lvl1pPr marL="182880" indent="-182880" algn="l" defTabSz="914400" rtl="0" eaLnBrk="1" latinLnBrk="0" hangingPunct="1">
              <a:lnSpc>
                <a:spcPct val="90000"/>
              </a:lnSpc>
              <a:spcBef>
                <a:spcPts val="800"/>
              </a:spcBef>
              <a:buFont typeface="Arial" panose="020B0604020202020204" pitchFamily="34" charset="0"/>
              <a:buChar char="•"/>
              <a:defRPr sz="2800" kern="1200">
                <a:solidFill>
                  <a:schemeClr val="tx2">
                    <a:lumMod val="75000"/>
                  </a:schemeClr>
                </a:solidFill>
                <a:latin typeface="+mn-lt"/>
                <a:ea typeface="+mn-ea"/>
                <a:cs typeface="+mn-cs"/>
              </a:defRPr>
            </a:lvl1pPr>
            <a:lvl2pPr marL="457200" indent="-182880" algn="l" defTabSz="914400" rtl="0" eaLnBrk="1" latinLnBrk="0" hangingPunct="1">
              <a:lnSpc>
                <a:spcPct val="90000"/>
              </a:lnSpc>
              <a:spcBef>
                <a:spcPts val="400"/>
              </a:spcBef>
              <a:buFont typeface="Arial" panose="020B0604020202020204" pitchFamily="34" charset="0"/>
              <a:buChar char="•"/>
              <a:defRPr sz="2400" kern="1200">
                <a:solidFill>
                  <a:schemeClr val="tx2">
                    <a:lumMod val="75000"/>
                  </a:schemeClr>
                </a:solidFill>
                <a:latin typeface="+mn-lt"/>
                <a:ea typeface="+mn-ea"/>
                <a:cs typeface="+mn-cs"/>
              </a:defRPr>
            </a:lvl2pPr>
            <a:lvl3pPr marL="6858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3pPr>
            <a:lvl4pPr marL="9144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4pPr>
            <a:lvl5pPr marL="1143000" indent="-182880" algn="l" defTabSz="914400" rtl="0" eaLnBrk="1" latinLnBrk="0" hangingPunct="1">
              <a:lnSpc>
                <a:spcPct val="90000"/>
              </a:lnSpc>
              <a:spcBef>
                <a:spcPts val="400"/>
              </a:spcBef>
              <a:buFont typeface="Arial" panose="020B0604020202020204" pitchFamily="34" charset="0"/>
              <a:buChar char="•"/>
              <a:defRPr sz="20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3200" b="0" i="1" u="none" strike="noStrike" kern="1200" cap="none" spc="0" normalizeH="0" baseline="0" noProof="0" dirty="0">
                <a:ln>
                  <a:noFill/>
                </a:ln>
                <a:solidFill>
                  <a:srgbClr val="4D4D4D">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"recorded factual material commonly accepted in the scientific community as of </a:t>
            </a:r>
            <a:r>
              <a:rPr kumimoji="0" lang="en-US" sz="3200" b="1" i="1" u="none" strike="noStrike" kern="1200" cap="none" spc="0" normalizeH="0" baseline="0" noProof="0" dirty="0">
                <a:ln>
                  <a:noFill/>
                </a:ln>
                <a:solidFill>
                  <a:srgbClr val="4D4D4D">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sufficient quality to validate and replicate research findings</a:t>
            </a:r>
            <a:r>
              <a:rPr kumimoji="0" lang="en-US" sz="3200" b="0" i="1" u="none" strike="noStrike" kern="1200" cap="none" spc="0" normalizeH="0" baseline="0" noProof="0" dirty="0">
                <a:ln>
                  <a:noFill/>
                </a:ln>
                <a:solidFill>
                  <a:srgbClr val="4D4D4D">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rPr>
              <a:t>, regardless of whether the data are used to support scholarly publications."</a:t>
            </a:r>
          </a:p>
          <a:p>
            <a:pPr marL="274320" marR="0" lvl="1" indent="0" algn="ctr" defTabSz="914400" rtl="0" eaLnBrk="1" fontAlgn="auto" latinLnBrk="0" hangingPunct="1">
              <a:lnSpc>
                <a:spcPct val="90000"/>
              </a:lnSpc>
              <a:spcBef>
                <a:spcPts val="4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D4D4D">
                  <a:lumMod val="75000"/>
                </a:srgbClr>
              </a:solidFill>
              <a:effectLst/>
              <a:uLnTx/>
              <a:uFillTx/>
              <a:latin typeface="Arial"/>
              <a:ea typeface="+mn-ea"/>
              <a:cs typeface="+mn-cs"/>
            </a:endParaRPr>
          </a:p>
          <a:p>
            <a:pPr marL="0" marR="0" lvl="0" indent="0" algn="ctr" defTabSz="914400" rtl="0" eaLnBrk="1" fontAlgn="auto" latinLnBrk="0" hangingPunct="1">
              <a:lnSpc>
                <a:spcPct val="90000"/>
              </a:lnSpc>
              <a:spcBef>
                <a:spcPts val="8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4D4D4D">
                  <a:lumMod val="75000"/>
                </a:srgbClr>
              </a:solidFill>
              <a:effectLst/>
              <a:uLnTx/>
              <a:uFillTx/>
              <a:latin typeface="Arial"/>
              <a:ea typeface="+mn-ea"/>
              <a:cs typeface="+mn-cs"/>
            </a:endParaRPr>
          </a:p>
        </p:txBody>
      </p:sp>
    </p:spTree>
    <p:extLst>
      <p:ext uri="{BB962C8B-B14F-4D97-AF65-F5344CB8AC3E}">
        <p14:creationId xmlns:p14="http://schemas.microsoft.com/office/powerpoint/2010/main" val="2742502464"/>
      </p:ext>
    </p:extLst>
  </p:cSld>
  <p:clrMapOvr>
    <a:masterClrMapping/>
  </p:clrMapOvr>
</p:sld>
</file>

<file path=ppt/theme/theme1.xml><?xml version="1.0" encoding="utf-8"?>
<a:theme xmlns:a="http://schemas.openxmlformats.org/drawingml/2006/main" name="Office Theme">
  <a:themeElements>
    <a:clrScheme name="2021-Brand-8-19-21">
      <a:dk1>
        <a:srgbClr val="000000"/>
      </a:dk1>
      <a:lt1>
        <a:srgbClr val="FFFFFF"/>
      </a:lt1>
      <a:dk2>
        <a:srgbClr val="4D4D4D"/>
      </a:dk2>
      <a:lt2>
        <a:srgbClr val="A60F2D"/>
      </a:lt2>
      <a:accent1>
        <a:srgbClr val="CA1237"/>
      </a:accent1>
      <a:accent2>
        <a:srgbClr val="002D61"/>
      </a:accent2>
      <a:accent3>
        <a:srgbClr val="F3E700"/>
      </a:accent3>
      <a:accent4>
        <a:srgbClr val="FF6727"/>
      </a:accent4>
      <a:accent5>
        <a:srgbClr val="AADC24"/>
      </a:accent5>
      <a:accent6>
        <a:srgbClr val="5BC3F5"/>
      </a:accent6>
      <a:hlink>
        <a:srgbClr val="CA1237"/>
      </a:hlink>
      <a:folHlink>
        <a:srgbClr val="FF0000"/>
      </a:folHlink>
    </a:clrScheme>
    <a:fontScheme name="Arial both">
      <a:majorFont>
        <a:latin typeface="Arial"/>
        <a:ea typeface=""/>
        <a:cs typeface=""/>
      </a:majorFont>
      <a:minorFont>
        <a:latin typeface="Arial"/>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2021-Brand-8-19-21">
      <a:dk1>
        <a:srgbClr val="000000"/>
      </a:dk1>
      <a:lt1>
        <a:srgbClr val="FFFFFF"/>
      </a:lt1>
      <a:dk2>
        <a:srgbClr val="4D4D4D"/>
      </a:dk2>
      <a:lt2>
        <a:srgbClr val="A60F2D"/>
      </a:lt2>
      <a:accent1>
        <a:srgbClr val="CA1237"/>
      </a:accent1>
      <a:accent2>
        <a:srgbClr val="002D61"/>
      </a:accent2>
      <a:accent3>
        <a:srgbClr val="F3E700"/>
      </a:accent3>
      <a:accent4>
        <a:srgbClr val="FF6727"/>
      </a:accent4>
      <a:accent5>
        <a:srgbClr val="AADC24"/>
      </a:accent5>
      <a:accent6>
        <a:srgbClr val="5BC3F5"/>
      </a:accent6>
      <a:hlink>
        <a:srgbClr val="CA1237"/>
      </a:hlink>
      <a:folHlink>
        <a:srgbClr val="FF0000"/>
      </a:folHlink>
    </a:clrScheme>
    <a:fontScheme name="Arial both">
      <a:majorFont>
        <a:latin typeface="Arial"/>
        <a:ea typeface=""/>
        <a:cs typeface=""/>
      </a:majorFont>
      <a:minorFont>
        <a:latin typeface="Arial"/>
        <a:ea typeface=""/>
        <a:cs typeface=""/>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4318</TotalTime>
  <Words>2252</Words>
  <Application>Microsoft Office PowerPoint</Application>
  <PresentationFormat>Widescreen</PresentationFormat>
  <Paragraphs>292</Paragraphs>
  <Slides>36</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36</vt:i4>
      </vt:variant>
    </vt:vector>
  </HeadingPairs>
  <TitlesOfParts>
    <vt:vector size="45" baseType="lpstr">
      <vt:lpstr>-apple-system</vt:lpstr>
      <vt:lpstr>Arial</vt:lpstr>
      <vt:lpstr>Arial Black</vt:lpstr>
      <vt:lpstr>Calibri</vt:lpstr>
      <vt:lpstr>Open Sans</vt:lpstr>
      <vt:lpstr>Symbol</vt:lpstr>
      <vt:lpstr>Wingdings</vt:lpstr>
      <vt:lpstr>Office Theme</vt:lpstr>
      <vt:lpstr>1_Office Theme</vt:lpstr>
      <vt:lpstr>Updates on NIH Data Management and Sharing (DMS)</vt:lpstr>
      <vt:lpstr>Webinar Logistics</vt:lpstr>
      <vt:lpstr>Agenda</vt:lpstr>
      <vt:lpstr>Introduction – Vice President for Research WSU and Vice Chancellor for Research, WSU Pullman Christopher Keane</vt:lpstr>
      <vt:lpstr>Introduction to NIH DMS Policy</vt:lpstr>
      <vt:lpstr>DMS Policy Scope</vt:lpstr>
      <vt:lpstr>DMS Policy  Requirements</vt:lpstr>
      <vt:lpstr>ORAP Information and Assistance – Sofia D’Ambrosio, Proposal Consultant  </vt:lpstr>
      <vt:lpstr>Scientific Data</vt:lpstr>
      <vt:lpstr>Not Scientific Data</vt:lpstr>
      <vt:lpstr>PowerPoint Presentation</vt:lpstr>
      <vt:lpstr>Acceptable Reasons to Limit Sharing of Scientific Data</vt:lpstr>
      <vt:lpstr>Unacceptable Reasons to Limit Sharing of Scientific Data</vt:lpstr>
      <vt:lpstr>DMS Plan Elements</vt:lpstr>
      <vt:lpstr>Resources</vt:lpstr>
      <vt:lpstr>Resources</vt:lpstr>
      <vt:lpstr>Resources</vt:lpstr>
      <vt:lpstr>Resources</vt:lpstr>
      <vt:lpstr>Resources</vt:lpstr>
      <vt:lpstr>Proposal Budgeting with ORSO – Matt Michener, Assistant Director</vt:lpstr>
      <vt:lpstr>Proposal Budgeting for NIH Data Management and Sharing Costs</vt:lpstr>
      <vt:lpstr>Area Technology Officer (ATO)/Local Support with Bryan Valley, Director of IT Infrastructure, ITS WSU Spokane</vt:lpstr>
      <vt:lpstr>ATO Local Support</vt:lpstr>
      <vt:lpstr>WSU Libraries Support – Talea Anderson, Scholarly Communication Librarian and Alex Merrill, Head of Systems and Technical Operations WSU Libraries</vt:lpstr>
      <vt:lpstr>Research Exchange</vt:lpstr>
      <vt:lpstr>Research Exchange</vt:lpstr>
      <vt:lpstr>How Central IT Supports WSU – Tony Opheim, Associate Vice President for Infrastructure and Deputy Chief Information Officer</vt:lpstr>
      <vt:lpstr>Regulated Data Environments</vt:lpstr>
      <vt:lpstr>Information Security Policies</vt:lpstr>
      <vt:lpstr>Faculty Feedback and Tips – Dan Nordquist, Associate Vice President for Research</vt:lpstr>
      <vt:lpstr>Faculty Feedback and Tips</vt:lpstr>
      <vt:lpstr>Faculty Feedback and Tips</vt:lpstr>
      <vt:lpstr>Faculty Feedback and Tips</vt:lpstr>
      <vt:lpstr>How to Prepare</vt:lpstr>
      <vt:lpstr>DMS Resources</vt:lpstr>
      <vt:lpstr>Q&amp;A – Derek Brown, Research Operations Manager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Boydo, Valerie J</dc:creator>
  <cp:lastModifiedBy>Brown, Derek Arthur</cp:lastModifiedBy>
  <cp:revision>234</cp:revision>
  <cp:lastPrinted>2021-09-10T21:18:26Z</cp:lastPrinted>
  <dcterms:created xsi:type="dcterms:W3CDTF">2021-07-01T22:58:28Z</dcterms:created>
  <dcterms:modified xsi:type="dcterms:W3CDTF">2022-12-08T01:59:14Z</dcterms:modified>
</cp:coreProperties>
</file>