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5"/>
  </p:notesMasterIdLst>
  <p:handoutMasterIdLst>
    <p:handoutMasterId r:id="rId6"/>
  </p:handoutMasterIdLst>
  <p:sldIdLst>
    <p:sldId id="266" r:id="rId2"/>
    <p:sldId id="268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2680" autoAdjust="0"/>
  </p:normalViewPr>
  <p:slideViewPr>
    <p:cSldViewPr snapToGrid="0" showGuides="1">
      <p:cViewPr varScale="1">
        <p:scale>
          <a:sx n="60" d="100"/>
          <a:sy n="60" d="100"/>
        </p:scale>
        <p:origin x="924" y="66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35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007295-A262-4B4C-B3B9-A5147EDA21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40C5D-AF0B-4D35-87E2-31586FE763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D976-EE9F-4D81-93B4-309048736B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E2C2C-8523-4618-A980-A47A4BE03C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26EBE-7AF6-4EEA-A555-9CC10FE10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B6B82-8D0B-4843-8350-0C677FAF7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2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9D09-B8C5-4B94-B5DC-AF4ED464E02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C689-B63F-4B6D-AF6D-31DA368AC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3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.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F045F47D-AB9C-4341-B52D-E18C2DB01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480" y="570486"/>
            <a:ext cx="3749040" cy="744191"/>
          </a:xfrm>
          <a:prstGeom prst="rect">
            <a:avLst/>
          </a:prstGeom>
        </p:spPr>
      </p:pic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51111F31-87D3-4336-B677-12C731F35A0A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9946"/>
          <a:stretch/>
        </p:blipFill>
        <p:spPr>
          <a:xfrm>
            <a:off x="5843" y="6168788"/>
            <a:ext cx="12172604" cy="689212"/>
          </a:xfrm>
          <a:prstGeom prst="rect">
            <a:avLst/>
          </a:prstGeom>
          <a:effectLst>
            <a:outerShdw blurRad="88900" dist="38100" dir="16200000" rotWithShape="0">
              <a:prstClr val="black">
                <a:alpha val="15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28428"/>
            <a:ext cx="9144000" cy="1832919"/>
          </a:xfrm>
        </p:spPr>
        <p:txBody>
          <a:bodyPr anchor="b" anchorCtr="1">
            <a:noAutofit/>
          </a:bodyPr>
          <a:lstStyle>
            <a:lvl1pPr algn="ctr">
              <a:defRPr lang="en-US" sz="4400" kern="1200" spc="-15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48485"/>
            <a:ext cx="9144000" cy="113770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198DB7-C1B5-49F6-AC55-1A25027B890C}"/>
              </a:ext>
            </a:extLst>
          </p:cNvPr>
          <p:cNvSpPr/>
          <p:nvPr userDrawn="1"/>
        </p:nvSpPr>
        <p:spPr>
          <a:xfrm>
            <a:off x="5638800" y="3784112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C6092C-9916-4F45-AC83-40A526432204}"/>
              </a:ext>
            </a:extLst>
          </p:cNvPr>
          <p:cNvSpPr/>
          <p:nvPr userDrawn="1"/>
        </p:nvSpPr>
        <p:spPr>
          <a:xfrm>
            <a:off x="5694419" y="6168788"/>
            <a:ext cx="803161" cy="689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>
                <a:alpha val="1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818540"/>
            <a:ext cx="7171757" cy="1272756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174" y="3018774"/>
            <a:ext cx="4872973" cy="3118414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781174" y="223991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818540"/>
            <a:ext cx="7171757" cy="1272756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174" y="3018774"/>
            <a:ext cx="4754880" cy="3118414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781174" y="223991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45069E1-66A9-45BF-B886-E9052A262D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85000" y="3018774"/>
            <a:ext cx="4754880" cy="311850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27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77764B7-ADAB-412F-A905-60FDDC8A07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50879" y="2"/>
            <a:ext cx="11141122" cy="3002507"/>
          </a:xfrm>
          <a:custGeom>
            <a:avLst/>
            <a:gdLst>
              <a:gd name="connsiteX0" fmla="*/ 0 w 11141122"/>
              <a:gd name="connsiteY0" fmla="*/ 0 h 3002507"/>
              <a:gd name="connsiteX1" fmla="*/ 11141122 w 11141122"/>
              <a:gd name="connsiteY1" fmla="*/ 0 h 3002507"/>
              <a:gd name="connsiteX2" fmla="*/ 11141122 w 11141122"/>
              <a:gd name="connsiteY2" fmla="*/ 3002507 h 3002507"/>
              <a:gd name="connsiteX3" fmla="*/ 5868536 w 11141122"/>
              <a:gd name="connsiteY3" fmla="*/ 3002507 h 3002507"/>
              <a:gd name="connsiteX4" fmla="*/ 5868536 w 11141122"/>
              <a:gd name="connsiteY4" fmla="*/ 2565778 h 3002507"/>
              <a:gd name="connsiteX5" fmla="*/ 491318 w 11141122"/>
              <a:gd name="connsiteY5" fmla="*/ 2565778 h 3002507"/>
              <a:gd name="connsiteX6" fmla="*/ 491318 w 11141122"/>
              <a:gd name="connsiteY6" fmla="*/ 3002507 h 3002507"/>
              <a:gd name="connsiteX7" fmla="*/ 0 w 11141122"/>
              <a:gd name="connsiteY7" fmla="*/ 3002507 h 300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1122" h="3002507">
                <a:moveTo>
                  <a:pt x="0" y="0"/>
                </a:moveTo>
                <a:lnTo>
                  <a:pt x="11141122" y="0"/>
                </a:lnTo>
                <a:lnTo>
                  <a:pt x="11141122" y="3002507"/>
                </a:lnTo>
                <a:lnTo>
                  <a:pt x="5868536" y="3002507"/>
                </a:lnTo>
                <a:lnTo>
                  <a:pt x="5868536" y="2565778"/>
                </a:lnTo>
                <a:lnTo>
                  <a:pt x="491318" y="2565778"/>
                </a:lnTo>
                <a:lnTo>
                  <a:pt x="491318" y="3002507"/>
                </a:lnTo>
                <a:lnTo>
                  <a:pt x="0" y="300250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2825087"/>
            <a:ext cx="4892581" cy="794760"/>
          </a:xfrm>
        </p:spPr>
        <p:txBody>
          <a:bodyPr anchor="b" anchorCtr="0"/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4320" y="3893074"/>
            <a:ext cx="4872973" cy="2726090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7D14DF-5E3B-41EB-8A91-1BED59B88863}"/>
              </a:ext>
            </a:extLst>
          </p:cNvPr>
          <p:cNvSpPr/>
          <p:nvPr userDrawn="1"/>
        </p:nvSpPr>
        <p:spPr>
          <a:xfrm>
            <a:off x="1542197" y="6766560"/>
            <a:ext cx="5377218" cy="91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8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5602" y="626357"/>
            <a:ext cx="5263688" cy="1828193"/>
          </a:xfrm>
        </p:spPr>
        <p:txBody>
          <a:bodyPr wrap="square" anchor="b" anchorCtr="0"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4575" y="688932"/>
            <a:ext cx="4572000" cy="661720"/>
          </a:xfrm>
          <a:solidFill>
            <a:schemeClr val="bg1">
              <a:lumMod val="95000"/>
            </a:schemeClr>
          </a:solidFill>
        </p:spPr>
        <p:txBody>
          <a:bodyPr wrap="square" lIns="182880" tIns="182880" rIns="182880" bIns="182880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505602" y="263046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5602" y="626357"/>
            <a:ext cx="5263688" cy="1828193"/>
          </a:xfrm>
        </p:spPr>
        <p:txBody>
          <a:bodyPr wrap="square" anchor="b" anchorCtr="0"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4575" y="688932"/>
            <a:ext cx="4904898" cy="846386"/>
          </a:xfrm>
          <a:solidFill>
            <a:schemeClr val="bg1">
              <a:lumMod val="95000"/>
            </a:schemeClr>
          </a:solidFill>
        </p:spPr>
        <p:txBody>
          <a:bodyPr wrap="square" lIns="274320" tIns="274320" rIns="274320" bIns="274320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505602" y="263046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9FF349-499D-4773-A3B2-1547301DCB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04950" y="3124200"/>
            <a:ext cx="5264150" cy="3403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6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D0655B-5834-474B-BC1F-9C661A5AD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272756"/>
          </a:xfrm>
        </p:spPr>
        <p:txBody>
          <a:bodyPr/>
          <a:lstStyle>
            <a:lvl1pPr>
              <a:defRPr lang="en-US" sz="4400" kern="1200" spc="-15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8DCDB-66C8-44DE-8ED7-83CE364096B0}"/>
              </a:ext>
            </a:extLst>
          </p:cNvPr>
          <p:cNvSpPr/>
          <p:nvPr userDrawn="1"/>
        </p:nvSpPr>
        <p:spPr>
          <a:xfrm>
            <a:off x="5998368" y="1853852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174" y="3429000"/>
            <a:ext cx="9348788" cy="1543050"/>
          </a:xfrm>
        </p:spPr>
        <p:txBody>
          <a:bodyPr lIns="0" tIns="0" rIns="0" bIns="0"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19FB596-AD7C-4AED-B155-2E23580F8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1104900"/>
            <a:ext cx="9348789" cy="16971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64562-184D-4ABA-BCF1-23E6D7615DCD}"/>
              </a:ext>
            </a:extLst>
          </p:cNvPr>
          <p:cNvSpPr/>
          <p:nvPr userDrawn="1"/>
        </p:nvSpPr>
        <p:spPr>
          <a:xfrm>
            <a:off x="5998368" y="305760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1175" y="2161522"/>
            <a:ext cx="4589480" cy="427685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6" y="2161522"/>
            <a:ext cx="4931387" cy="427685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CDCAAAE-3117-43B1-8365-13245D2510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8562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004B13-2F49-410C-8FFA-FF8EE826DAF8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2 columns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81175" y="1923911"/>
            <a:ext cx="4537075" cy="806904"/>
          </a:xfr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175" y="2944164"/>
            <a:ext cx="4537075" cy="3649357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815138" y="1913026"/>
            <a:ext cx="4561114" cy="817789"/>
          </a:xfr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15138" y="2945001"/>
            <a:ext cx="4535424" cy="3681539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BCD8D19-683F-4EEA-A357-6C4EB3371C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9814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D85F82-FB5E-45F8-AF46-963FBEC3C89E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734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F6C6E0-1904-4EA4-8832-3D5199045240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3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877E9CF-9D63-466A-9A30-3EAA2C01ED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0"/>
            <a:ext cx="111633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6C9A9F1-4A70-4EE4-881D-E394F5F9F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9487" y="2281238"/>
            <a:ext cx="3991391" cy="38576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F002B8-C24E-459A-BF60-3329F2C395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871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FFDF8C-1F0B-4961-8F1A-EA5E868A59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2281735"/>
            <a:ext cx="5033963" cy="385762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C606DA-AEE2-4075-92FE-8A3E75FE8F85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E30C7818-3D84-4FE4-A829-AB1B144CF0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1410"/>
          <a:stretch/>
        </p:blipFill>
        <p:spPr>
          <a:xfrm>
            <a:off x="0" y="0"/>
            <a:ext cx="1046273" cy="6858000"/>
          </a:xfrm>
          <a:prstGeom prst="rect">
            <a:avLst/>
          </a:prstGeom>
          <a:effectLst>
            <a:outerShdw blurRad="88900" dist="38100" algn="l" rotWithShape="0">
              <a:prstClr val="black">
                <a:alpha val="15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272756"/>
          </a:xfrm>
          <a:prstGeom prst="rect">
            <a:avLst/>
          </a:prstGeom>
        </p:spPr>
        <p:txBody>
          <a:bodyPr vert="horz" lIns="0" tIns="0" rIns="0" bIns="0" rtlCol="0" anchor="b" anchorCtr="1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174" y="2229633"/>
            <a:ext cx="9348789" cy="1756378"/>
          </a:xfrm>
          <a:prstGeom prst="rect">
            <a:avLst/>
          </a:prstGeom>
        </p:spPr>
        <p:txBody>
          <a:bodyPr vert="horz" lIns="0" tIns="0" rIns="0" bIns="0" rtlCol="0" anchor="t" anchorCtr="1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43B4A29-4092-435B-BDA1-D96A6FE70950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3351" y="5930900"/>
            <a:ext cx="575336" cy="571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79E68E-02D9-4963-8B66-3C7E618C0623}"/>
              </a:ext>
            </a:extLst>
          </p:cNvPr>
          <p:cNvSpPr txBox="1"/>
          <p:nvPr userDrawn="1"/>
        </p:nvSpPr>
        <p:spPr>
          <a:xfrm rot="16200000">
            <a:off x="-2303620" y="2665361"/>
            <a:ext cx="566927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b="0" kern="1500" spc="6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0070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706" r:id="rId8"/>
    <p:sldLayoutId id="2147483694" r:id="rId9"/>
    <p:sldLayoutId id="2147483703" r:id="rId10"/>
    <p:sldLayoutId id="2147483708" r:id="rId11"/>
    <p:sldLayoutId id="2147483705" r:id="rId12"/>
    <p:sldLayoutId id="2147483704" r:id="rId13"/>
    <p:sldLayoutId id="2147483707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spc="-150" dirty="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pos="669" userDrawn="1">
          <p15:clr>
            <a:srgbClr val="F26B43"/>
          </p15:clr>
        </p15:guide>
        <p15:guide id="5" pos="1122" userDrawn="1">
          <p15:clr>
            <a:srgbClr val="F26B43"/>
          </p15:clr>
        </p15:guide>
        <p15:guide id="6" pos="1575" userDrawn="1">
          <p15:clr>
            <a:srgbClr val="F26B43"/>
          </p15:clr>
        </p15:guide>
        <p15:guide id="7" pos="2028" userDrawn="1">
          <p15:clr>
            <a:srgbClr val="F26B43"/>
          </p15:clr>
        </p15:guide>
        <p15:guide id="8" pos="2481" userDrawn="1">
          <p15:clr>
            <a:srgbClr val="F26B43"/>
          </p15:clr>
        </p15:guide>
        <p15:guide id="9" pos="2934" userDrawn="1">
          <p15:clr>
            <a:srgbClr val="F26B43"/>
          </p15:clr>
        </p15:guide>
        <p15:guide id="10" pos="3387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293" userDrawn="1">
          <p15:clr>
            <a:srgbClr val="F26B43"/>
          </p15:clr>
        </p15:guide>
        <p15:guide id="13" pos="4746" userDrawn="1">
          <p15:clr>
            <a:srgbClr val="F26B43"/>
          </p15:clr>
        </p15:guide>
        <p15:guide id="14" pos="5199" userDrawn="1">
          <p15:clr>
            <a:srgbClr val="F26B43"/>
          </p15:clr>
        </p15:guide>
        <p15:guide id="15" pos="5652" userDrawn="1">
          <p15:clr>
            <a:srgbClr val="F26B43"/>
          </p15:clr>
        </p15:guide>
        <p15:guide id="16" pos="6105" userDrawn="1">
          <p15:clr>
            <a:srgbClr val="F26B43"/>
          </p15:clr>
        </p15:guide>
        <p15:guide id="17" pos="6558" userDrawn="1">
          <p15:clr>
            <a:srgbClr val="F26B43"/>
          </p15:clr>
        </p15:guide>
        <p15:guide id="18" pos="7011" userDrawn="1">
          <p15:clr>
            <a:srgbClr val="F26B43"/>
          </p15:clr>
        </p15:guide>
        <p15:guide id="19" pos="7464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4320" userDrawn="1">
          <p15:clr>
            <a:srgbClr val="F26B43"/>
          </p15:clr>
        </p15:guide>
        <p15:guide id="22" orient="horz" pos="216" userDrawn="1">
          <p15:clr>
            <a:srgbClr val="F26B43"/>
          </p15:clr>
        </p15:guide>
        <p15:guide id="23" orient="horz" pos="696" userDrawn="1">
          <p15:clr>
            <a:srgbClr val="F26B43"/>
          </p15:clr>
        </p15:guide>
        <p15:guide id="24" orient="horz" pos="1188" userDrawn="1">
          <p15:clr>
            <a:srgbClr val="F26B43"/>
          </p15:clr>
        </p15:guide>
        <p15:guide id="25" orient="horz" pos="1674" userDrawn="1">
          <p15:clr>
            <a:srgbClr val="F26B43"/>
          </p15:clr>
        </p15:guide>
        <p15:guide id="26" orient="horz" pos="2160" userDrawn="1">
          <p15:clr>
            <a:srgbClr val="F26B43"/>
          </p15:clr>
        </p15:guide>
        <p15:guide id="27" orient="horz" pos="2646" userDrawn="1">
          <p15:clr>
            <a:srgbClr val="F26B43"/>
          </p15:clr>
        </p15:guide>
        <p15:guide id="28" orient="horz" pos="3132" userDrawn="1">
          <p15:clr>
            <a:srgbClr val="F26B43"/>
          </p15:clr>
        </p15:guide>
        <p15:guide id="29" orient="horz" pos="3618" userDrawn="1">
          <p15:clr>
            <a:srgbClr val="F26B43"/>
          </p15:clr>
        </p15:guide>
        <p15:guide id="30" orient="horz" pos="4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haring.nih.gov/data-management-and-sharing-policy/planning-and-budgeting-for-data-management-and-sharing/budgeting-for-data-management-sharin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1E37-22FC-4845-87EE-5CDDC771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73471"/>
          </a:xfrm>
        </p:spPr>
        <p:txBody>
          <a:bodyPr/>
          <a:lstStyle/>
          <a:p>
            <a:r>
              <a:rPr lang="en-US" dirty="0"/>
              <a:t>Proposal Budgeting for NIH Data Management and Sharing Costs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C9048E-3016-4916-90F1-DF65137857A7}"/>
              </a:ext>
            </a:extLst>
          </p:cNvPr>
          <p:cNvSpPr txBox="1"/>
          <p:nvPr/>
        </p:nvSpPr>
        <p:spPr>
          <a:xfrm>
            <a:off x="1203158" y="1909011"/>
            <a:ext cx="107161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The NIH website on Budgeting for Data Management and Sharing (DMS) is located </a:t>
            </a:r>
            <a:r>
              <a:rPr lang="en-US" sz="1800" dirty="0">
                <a:effectLst/>
                <a:ea typeface="Calibri" panose="020F0502020204030204" pitchFamily="34" charset="0"/>
                <a:hlinkClick r:id="rId2"/>
              </a:rPr>
              <a:t>HERE</a:t>
            </a:r>
            <a:r>
              <a:rPr lang="en-US" sz="1800" dirty="0">
                <a:effectLst/>
                <a:ea typeface="Calibri" panose="020F0502020204030204" pitchFamily="34" charset="0"/>
              </a:rPr>
              <a:t>.  This shows what is allowable and unallowable for proposals due before Jan 25, 2023 and on/after Jan 25, 2023.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Budgeting for these DMS costs is done two ways depending on the budget form used.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On</a:t>
            </a:r>
            <a:r>
              <a:rPr lang="en-US" sz="1800" dirty="0">
                <a:effectLst/>
                <a:ea typeface="Calibri" panose="020F0502020204030204" pitchFamily="34" charset="0"/>
              </a:rPr>
              <a:t> detailed R&amp;R budget this is budgeted as an “Other direct cost” and named “Data Management and Sharing Costs” as a detailed budget line item. Also include the dollar amount and include a brief summary of the DMS plan and a description of the requested DMS costs within the Budget Justification.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For modular, it is embedded as text withing the Additional Narrative Justification. Also include the dollar amount and include a brief summary of the DMS plan and a description of the requested DMS costs within the Additional Narrative Justification attachment.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0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7C6AC9-9978-47A0-AB35-CB8F4EFD315F}"/>
              </a:ext>
            </a:extLst>
          </p:cNvPr>
          <p:cNvSpPr txBox="1"/>
          <p:nvPr/>
        </p:nvSpPr>
        <p:spPr>
          <a:xfrm>
            <a:off x="1171074" y="112295"/>
            <a:ext cx="108765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applications due before January 25, 2023 allowable costs:</a:t>
            </a:r>
          </a:p>
          <a:p>
            <a:endParaRPr lang="en-US" dirty="0"/>
          </a:p>
          <a:p>
            <a:r>
              <a:rPr lang="en-US" dirty="0"/>
              <a:t>Applicants may request funds for data sharing in the budget and budget justification sections of their applications. </a:t>
            </a:r>
          </a:p>
          <a:p>
            <a:endParaRPr lang="en-US" dirty="0"/>
          </a:p>
          <a:p>
            <a:r>
              <a:rPr lang="en-US" dirty="0"/>
              <a:t>Funds may be needed for: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Preparing the dataset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Preparing the associated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Providing support to data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Archival costs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Those working with data archives may get help estimating data preparation and storage cost from the archives.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Investigators who are concerned about paying for data-sharing costs at the end of their grant can make prior arrangements with archives.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8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7919FA-599A-4F34-9AD5-DE3B2509113F}"/>
              </a:ext>
            </a:extLst>
          </p:cNvPr>
          <p:cNvSpPr txBox="1"/>
          <p:nvPr/>
        </p:nvSpPr>
        <p:spPr>
          <a:xfrm>
            <a:off x="1267326" y="176463"/>
            <a:ext cx="1073216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applications due on/after January 25, 2023:</a:t>
            </a:r>
          </a:p>
          <a:p>
            <a:endParaRPr lang="en-US" dirty="0"/>
          </a:p>
          <a:p>
            <a:r>
              <a:rPr lang="en-US" dirty="0"/>
              <a:t>Allowable Costs (Reasonable, allowable costs may be included in NIH budget requests):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Curating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Developing supporting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Formatting data according to accepted community standards, or for transmission to and storage at a selected repository for long-term preservation and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De-identifying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Preparing metadata to foster discoverability, interpretation, and reuse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Local data management considerations, such as unique and specialized information infrastructure necessary to provide local management and preservation (for example, before deposit into an established repository).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Preserving and sharing data through established repositories, such as data deposit fees.</a:t>
            </a:r>
          </a:p>
          <a:p>
            <a:r>
              <a:rPr lang="en-US" dirty="0"/>
              <a:t>	(If the Data Management &amp; Sharing (DMS) plan proposes deposition to multiple repositories, costs 	associated with each proposed repository may be included.)</a:t>
            </a:r>
          </a:p>
          <a:p>
            <a:endParaRPr lang="en-US" dirty="0"/>
          </a:p>
          <a:p>
            <a:r>
              <a:rPr lang="en-US" dirty="0"/>
              <a:t>Unallowable Costs (Budget requests must NOT include):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Infrastructure costs that are included in institutional overhead (for instance, Facilities and Administrative costs)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associated with the routine conduct of research, including costs associated with collecting or gaining access to research data.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that are double charged or inconsistently charged as both direct and indirect costs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48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21-Brand-8-19-21">
      <a:dk1>
        <a:srgbClr val="000000"/>
      </a:dk1>
      <a:lt1>
        <a:srgbClr val="FFFFFF"/>
      </a:lt1>
      <a:dk2>
        <a:srgbClr val="4D4D4D"/>
      </a:dk2>
      <a:lt2>
        <a:srgbClr val="A60F2D"/>
      </a:lt2>
      <a:accent1>
        <a:srgbClr val="CA1237"/>
      </a:accent1>
      <a:accent2>
        <a:srgbClr val="002D61"/>
      </a:accent2>
      <a:accent3>
        <a:srgbClr val="F3E700"/>
      </a:accent3>
      <a:accent4>
        <a:srgbClr val="FF6727"/>
      </a:accent4>
      <a:accent5>
        <a:srgbClr val="AADC24"/>
      </a:accent5>
      <a:accent6>
        <a:srgbClr val="5BC3F5"/>
      </a:accent6>
      <a:hlink>
        <a:srgbClr val="CA1237"/>
      </a:hlink>
      <a:folHlink>
        <a:srgbClr val="FF0000"/>
      </a:folHlink>
    </a:clrScheme>
    <a:fontScheme name="Arial bo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1479</TotalTime>
  <Words>457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Proposal Budgeting for NIH Data Management and Sharing Costs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Boydo, Valerie J</dc:creator>
  <cp:lastModifiedBy>Michener, Matthew</cp:lastModifiedBy>
  <cp:revision>115</cp:revision>
  <cp:lastPrinted>2021-09-10T21:18:26Z</cp:lastPrinted>
  <dcterms:created xsi:type="dcterms:W3CDTF">2021-07-01T22:58:28Z</dcterms:created>
  <dcterms:modified xsi:type="dcterms:W3CDTF">2022-11-17T18:59:51Z</dcterms:modified>
</cp:coreProperties>
</file>