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
  </p:notesMasterIdLst>
  <p:handoutMasterIdLst>
    <p:handoutMasterId r:id="rId4"/>
  </p:handoutMasterIdLst>
  <p:sldIdLst>
    <p:sldId id="2029"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96807" autoAdjust="0"/>
  </p:normalViewPr>
  <p:slideViewPr>
    <p:cSldViewPr snapToGrid="0" showGuides="1">
      <p:cViewPr varScale="1">
        <p:scale>
          <a:sx n="123" d="100"/>
          <a:sy n="123" d="100"/>
        </p:scale>
        <p:origin x="132" y="168"/>
      </p:cViewPr>
      <p:guideLst>
        <p:guide orient="horz" pos="2160"/>
        <p:guide pos="384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57" d="100"/>
          <a:sy n="57" d="100"/>
        </p:scale>
        <p:origin x="2357"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07295-A262-4B4C-B3B9-A5147EDA213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8440C5D-AF0B-4D35-87E2-31586FE763A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542D976-EE9F-4D81-93B4-309048736BC3}" type="datetimeFigureOut">
              <a:rPr lang="en-US" smtClean="0"/>
              <a:t>1/4/2024</a:t>
            </a:fld>
            <a:endParaRPr lang="en-US"/>
          </a:p>
        </p:txBody>
      </p:sp>
      <p:sp>
        <p:nvSpPr>
          <p:cNvPr id="4" name="Footer Placeholder 3">
            <a:extLst>
              <a:ext uri="{FF2B5EF4-FFF2-40B4-BE49-F238E27FC236}">
                <a16:creationId xmlns:a16="http://schemas.microsoft.com/office/drawing/2014/main" id="{076E2C2C-8523-4618-A980-A47A4BE03C9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426EBE-7AF6-4EEA-A555-9CC10FE10A3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DEB6B82-8D0B-4843-8350-0C677FAF726C}" type="slidenum">
              <a:rPr lang="en-US" smtClean="0"/>
              <a:t>‹#›</a:t>
            </a:fld>
            <a:endParaRPr lang="en-US"/>
          </a:p>
        </p:txBody>
      </p:sp>
    </p:spTree>
    <p:extLst>
      <p:ext uri="{BB962C8B-B14F-4D97-AF65-F5344CB8AC3E}">
        <p14:creationId xmlns:p14="http://schemas.microsoft.com/office/powerpoint/2010/main" val="1898120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CB9D09-B8C5-4B94-B5DC-AF4ED464E025}" type="datetimeFigureOut">
              <a:rPr lang="en-US" smtClean="0"/>
              <a:t>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5CEC689-B63F-4B6D-AF6D-31DA368AC821}" type="slidenum">
              <a:rPr lang="en-US" smtClean="0"/>
              <a:t>‹#›</a:t>
            </a:fld>
            <a:endParaRPr lang="en-US"/>
          </a:p>
        </p:txBody>
      </p:sp>
    </p:spTree>
    <p:extLst>
      <p:ext uri="{BB962C8B-B14F-4D97-AF65-F5344CB8AC3E}">
        <p14:creationId xmlns:p14="http://schemas.microsoft.com/office/powerpoint/2010/main" val="235913660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9596ADA-1BC9-4B92-BB6D-64FE9B334521}"/>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6C5582EA-F5A4-4CF3-B4ED-9F0C688862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800" kern="0" dirty="0">
                <a:solidFill>
                  <a:srgbClr val="981E32"/>
                </a:solidFill>
              </a:rPr>
              <a:t>Revised Office of Research organization chart currently DOES NOT reflect THE merger of the Office of Commercialization (OC) and the Innovation and Research Engagement Office (IREO) with the new name “Office of Commercialization and Innovation.” This can be updated when the formal name change is complete/approved.</a:t>
            </a:r>
          </a:p>
          <a:p>
            <a:endParaRPr lang="en-US" altLang="en-US" dirty="0">
              <a:latin typeface="Arial" panose="020B0604020202020204" pitchFamily="34" charset="0"/>
            </a:endParaRPr>
          </a:p>
        </p:txBody>
      </p:sp>
      <p:sp>
        <p:nvSpPr>
          <p:cNvPr id="16388" name="Date Placeholder 3">
            <a:extLst>
              <a:ext uri="{FF2B5EF4-FFF2-40B4-BE49-F238E27FC236}">
                <a16:creationId xmlns:a16="http://schemas.microsoft.com/office/drawing/2014/main" id="{13568590-CBA0-454C-B4E6-68001110480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528">
              <a:defRPr>
                <a:solidFill>
                  <a:schemeClr val="tx1"/>
                </a:solidFill>
                <a:latin typeface="Arial" panose="020B0604020202020204" pitchFamily="34" charset="0"/>
              </a:defRPr>
            </a:lvl1pPr>
            <a:lvl2pPr marL="780157" indent="-300060" defTabSz="968528">
              <a:defRPr>
                <a:solidFill>
                  <a:schemeClr val="tx1"/>
                </a:solidFill>
                <a:latin typeface="Arial" panose="020B0604020202020204" pitchFamily="34" charset="0"/>
              </a:defRPr>
            </a:lvl2pPr>
            <a:lvl3pPr marL="1200241" indent="-240048" defTabSz="968528">
              <a:defRPr>
                <a:solidFill>
                  <a:schemeClr val="tx1"/>
                </a:solidFill>
                <a:latin typeface="Arial" panose="020B0604020202020204" pitchFamily="34" charset="0"/>
              </a:defRPr>
            </a:lvl3pPr>
            <a:lvl4pPr marL="1680337" indent="-240048" defTabSz="968528">
              <a:defRPr>
                <a:solidFill>
                  <a:schemeClr val="tx1"/>
                </a:solidFill>
                <a:latin typeface="Arial" panose="020B0604020202020204" pitchFamily="34" charset="0"/>
              </a:defRPr>
            </a:lvl4pPr>
            <a:lvl5pPr marL="2160434" indent="-240048" defTabSz="968528">
              <a:defRPr>
                <a:solidFill>
                  <a:schemeClr val="tx1"/>
                </a:solidFill>
                <a:latin typeface="Arial" panose="020B0604020202020204" pitchFamily="34" charset="0"/>
              </a:defRPr>
            </a:lvl5pPr>
            <a:lvl6pPr marL="2640530" indent="-240048" defTabSz="968528" eaLnBrk="0" fontAlgn="base" hangingPunct="0">
              <a:spcBef>
                <a:spcPct val="0"/>
              </a:spcBef>
              <a:spcAft>
                <a:spcPct val="0"/>
              </a:spcAft>
              <a:defRPr>
                <a:solidFill>
                  <a:schemeClr val="tx1"/>
                </a:solidFill>
                <a:latin typeface="Arial" panose="020B0604020202020204" pitchFamily="34" charset="0"/>
              </a:defRPr>
            </a:lvl6pPr>
            <a:lvl7pPr marL="3120626" indent="-240048" defTabSz="968528" eaLnBrk="0" fontAlgn="base" hangingPunct="0">
              <a:spcBef>
                <a:spcPct val="0"/>
              </a:spcBef>
              <a:spcAft>
                <a:spcPct val="0"/>
              </a:spcAft>
              <a:defRPr>
                <a:solidFill>
                  <a:schemeClr val="tx1"/>
                </a:solidFill>
                <a:latin typeface="Arial" panose="020B0604020202020204" pitchFamily="34" charset="0"/>
              </a:defRPr>
            </a:lvl7pPr>
            <a:lvl8pPr marL="3600723" indent="-240048" defTabSz="968528" eaLnBrk="0" fontAlgn="base" hangingPunct="0">
              <a:spcBef>
                <a:spcPct val="0"/>
              </a:spcBef>
              <a:spcAft>
                <a:spcPct val="0"/>
              </a:spcAft>
              <a:defRPr>
                <a:solidFill>
                  <a:schemeClr val="tx1"/>
                </a:solidFill>
                <a:latin typeface="Arial" panose="020B0604020202020204" pitchFamily="34" charset="0"/>
              </a:defRPr>
            </a:lvl8pPr>
            <a:lvl9pPr marL="4080819" indent="-240048" defTabSz="96852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F920E8-9994-42C4-8033-7C7172C2FE7C}" type="datetime1">
              <a:rPr lang="en-US" altLang="en-US">
                <a:solidFill>
                  <a:srgbClr val="000000"/>
                </a:solidFill>
                <a:ea typeface="ＭＳ Ｐゴシック" panose="020B0600070205080204" pitchFamily="34" charset="-128"/>
              </a:rPr>
              <a:pPr fontAlgn="base">
                <a:spcBef>
                  <a:spcPct val="0"/>
                </a:spcBef>
                <a:spcAft>
                  <a:spcPct val="0"/>
                </a:spcAft>
              </a:pPr>
              <a:t>1/4/2024</a:t>
            </a:fld>
            <a:endParaRPr lang="en-US" altLang="en-US">
              <a:solidFill>
                <a:srgbClr val="000000"/>
              </a:solidFill>
              <a:ea typeface="ＭＳ Ｐゴシック" panose="020B0600070205080204" pitchFamily="34" charset="-128"/>
            </a:endParaRPr>
          </a:p>
        </p:txBody>
      </p:sp>
      <p:sp>
        <p:nvSpPr>
          <p:cNvPr id="16389" name="Footer Placeholder 4">
            <a:extLst>
              <a:ext uri="{FF2B5EF4-FFF2-40B4-BE49-F238E27FC236}">
                <a16:creationId xmlns:a16="http://schemas.microsoft.com/office/drawing/2014/main" id="{65844D1C-4A3D-4313-A17C-0C2C42F2153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528">
              <a:defRPr>
                <a:solidFill>
                  <a:schemeClr val="tx1"/>
                </a:solidFill>
                <a:latin typeface="Arial" panose="020B0604020202020204" pitchFamily="34" charset="0"/>
              </a:defRPr>
            </a:lvl1pPr>
            <a:lvl2pPr marL="780157" indent="-300060" defTabSz="968528">
              <a:defRPr>
                <a:solidFill>
                  <a:schemeClr val="tx1"/>
                </a:solidFill>
                <a:latin typeface="Arial" panose="020B0604020202020204" pitchFamily="34" charset="0"/>
              </a:defRPr>
            </a:lvl2pPr>
            <a:lvl3pPr marL="1200241" indent="-240048" defTabSz="968528">
              <a:defRPr>
                <a:solidFill>
                  <a:schemeClr val="tx1"/>
                </a:solidFill>
                <a:latin typeface="Arial" panose="020B0604020202020204" pitchFamily="34" charset="0"/>
              </a:defRPr>
            </a:lvl3pPr>
            <a:lvl4pPr marL="1680337" indent="-240048" defTabSz="968528">
              <a:defRPr>
                <a:solidFill>
                  <a:schemeClr val="tx1"/>
                </a:solidFill>
                <a:latin typeface="Arial" panose="020B0604020202020204" pitchFamily="34" charset="0"/>
              </a:defRPr>
            </a:lvl4pPr>
            <a:lvl5pPr marL="2160434" indent="-240048" defTabSz="968528">
              <a:defRPr>
                <a:solidFill>
                  <a:schemeClr val="tx1"/>
                </a:solidFill>
                <a:latin typeface="Arial" panose="020B0604020202020204" pitchFamily="34" charset="0"/>
              </a:defRPr>
            </a:lvl5pPr>
            <a:lvl6pPr marL="2640530" indent="-240048" defTabSz="968528" eaLnBrk="0" fontAlgn="base" hangingPunct="0">
              <a:spcBef>
                <a:spcPct val="0"/>
              </a:spcBef>
              <a:spcAft>
                <a:spcPct val="0"/>
              </a:spcAft>
              <a:defRPr>
                <a:solidFill>
                  <a:schemeClr val="tx1"/>
                </a:solidFill>
                <a:latin typeface="Arial" panose="020B0604020202020204" pitchFamily="34" charset="0"/>
              </a:defRPr>
            </a:lvl6pPr>
            <a:lvl7pPr marL="3120626" indent="-240048" defTabSz="968528" eaLnBrk="0" fontAlgn="base" hangingPunct="0">
              <a:spcBef>
                <a:spcPct val="0"/>
              </a:spcBef>
              <a:spcAft>
                <a:spcPct val="0"/>
              </a:spcAft>
              <a:defRPr>
                <a:solidFill>
                  <a:schemeClr val="tx1"/>
                </a:solidFill>
                <a:latin typeface="Arial" panose="020B0604020202020204" pitchFamily="34" charset="0"/>
              </a:defRPr>
            </a:lvl7pPr>
            <a:lvl8pPr marL="3600723" indent="-240048" defTabSz="968528" eaLnBrk="0" fontAlgn="base" hangingPunct="0">
              <a:spcBef>
                <a:spcPct val="0"/>
              </a:spcBef>
              <a:spcAft>
                <a:spcPct val="0"/>
              </a:spcAft>
              <a:defRPr>
                <a:solidFill>
                  <a:schemeClr val="tx1"/>
                </a:solidFill>
                <a:latin typeface="Arial" panose="020B0604020202020204" pitchFamily="34" charset="0"/>
              </a:defRPr>
            </a:lvl8pPr>
            <a:lvl9pPr marL="4080819" indent="-240048" defTabSz="96852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ea typeface="ＭＳ Ｐゴシック" panose="020B0600070205080204" pitchFamily="34" charset="-128"/>
            </a:endParaRPr>
          </a:p>
        </p:txBody>
      </p:sp>
      <p:sp>
        <p:nvSpPr>
          <p:cNvPr id="16390" name="Slide Number Placeholder 5">
            <a:extLst>
              <a:ext uri="{FF2B5EF4-FFF2-40B4-BE49-F238E27FC236}">
                <a16:creationId xmlns:a16="http://schemas.microsoft.com/office/drawing/2014/main" id="{BBC006F0-D5D3-4DDF-9125-00FE566E94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528">
              <a:defRPr>
                <a:solidFill>
                  <a:schemeClr val="tx1"/>
                </a:solidFill>
                <a:latin typeface="Arial" panose="020B0604020202020204" pitchFamily="34" charset="0"/>
              </a:defRPr>
            </a:lvl1pPr>
            <a:lvl2pPr marL="780157" indent="-300060" defTabSz="968528">
              <a:defRPr>
                <a:solidFill>
                  <a:schemeClr val="tx1"/>
                </a:solidFill>
                <a:latin typeface="Arial" panose="020B0604020202020204" pitchFamily="34" charset="0"/>
              </a:defRPr>
            </a:lvl2pPr>
            <a:lvl3pPr marL="1200241" indent="-240048" defTabSz="968528">
              <a:defRPr>
                <a:solidFill>
                  <a:schemeClr val="tx1"/>
                </a:solidFill>
                <a:latin typeface="Arial" panose="020B0604020202020204" pitchFamily="34" charset="0"/>
              </a:defRPr>
            </a:lvl3pPr>
            <a:lvl4pPr marL="1680337" indent="-240048" defTabSz="968528">
              <a:defRPr>
                <a:solidFill>
                  <a:schemeClr val="tx1"/>
                </a:solidFill>
                <a:latin typeface="Arial" panose="020B0604020202020204" pitchFamily="34" charset="0"/>
              </a:defRPr>
            </a:lvl4pPr>
            <a:lvl5pPr marL="2160434" indent="-240048" defTabSz="968528">
              <a:defRPr>
                <a:solidFill>
                  <a:schemeClr val="tx1"/>
                </a:solidFill>
                <a:latin typeface="Arial" panose="020B0604020202020204" pitchFamily="34" charset="0"/>
              </a:defRPr>
            </a:lvl5pPr>
            <a:lvl6pPr marL="2640530" indent="-240048" defTabSz="968528" eaLnBrk="0" fontAlgn="base" hangingPunct="0">
              <a:spcBef>
                <a:spcPct val="0"/>
              </a:spcBef>
              <a:spcAft>
                <a:spcPct val="0"/>
              </a:spcAft>
              <a:defRPr>
                <a:solidFill>
                  <a:schemeClr val="tx1"/>
                </a:solidFill>
                <a:latin typeface="Arial" panose="020B0604020202020204" pitchFamily="34" charset="0"/>
              </a:defRPr>
            </a:lvl6pPr>
            <a:lvl7pPr marL="3120626" indent="-240048" defTabSz="968528" eaLnBrk="0" fontAlgn="base" hangingPunct="0">
              <a:spcBef>
                <a:spcPct val="0"/>
              </a:spcBef>
              <a:spcAft>
                <a:spcPct val="0"/>
              </a:spcAft>
              <a:defRPr>
                <a:solidFill>
                  <a:schemeClr val="tx1"/>
                </a:solidFill>
                <a:latin typeface="Arial" panose="020B0604020202020204" pitchFamily="34" charset="0"/>
              </a:defRPr>
            </a:lvl7pPr>
            <a:lvl8pPr marL="3600723" indent="-240048" defTabSz="968528" eaLnBrk="0" fontAlgn="base" hangingPunct="0">
              <a:spcBef>
                <a:spcPct val="0"/>
              </a:spcBef>
              <a:spcAft>
                <a:spcPct val="0"/>
              </a:spcAft>
              <a:defRPr>
                <a:solidFill>
                  <a:schemeClr val="tx1"/>
                </a:solidFill>
                <a:latin typeface="Arial" panose="020B0604020202020204" pitchFamily="34" charset="0"/>
              </a:defRPr>
            </a:lvl8pPr>
            <a:lvl9pPr marL="4080819" indent="-240048" defTabSz="96852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843FEEA-42B1-4C0A-909C-EADD2D0DB02A}" type="slidenum">
              <a:rPr lang="en-US" altLang="en-US">
                <a:solidFill>
                  <a:srgbClr val="000000"/>
                </a:solidFill>
                <a:ea typeface="ＭＳ Ｐゴシック" panose="020B0600070205080204" pitchFamily="34" charset="-128"/>
              </a:rPr>
              <a:pPr fontAlgn="base">
                <a:spcBef>
                  <a:spcPct val="0"/>
                </a:spcBef>
                <a:spcAft>
                  <a:spcPct val="0"/>
                </a:spcAft>
              </a:pPr>
              <a:t>1</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34271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045F47D-AB9C-4341-B52D-E18C2DB010BD}"/>
              </a:ext>
            </a:extLst>
          </p:cNvPr>
          <p:cNvPicPr>
            <a:picLocks noChangeAspect="1"/>
          </p:cNvPicPr>
          <p:nvPr userDrawn="1"/>
        </p:nvPicPr>
        <p:blipFill>
          <a:blip r:embed="rId2"/>
          <a:stretch>
            <a:fillRect/>
          </a:stretch>
        </p:blipFill>
        <p:spPr>
          <a:xfrm>
            <a:off x="4221480" y="570486"/>
            <a:ext cx="3749040" cy="744191"/>
          </a:xfrm>
          <a:prstGeom prst="rect">
            <a:avLst/>
          </a:prstGeom>
        </p:spPr>
      </p:pic>
      <p:pic>
        <p:nvPicPr>
          <p:cNvPr id="9" name="Picture 8" descr="Background pattern&#10;&#10;Description automatically generated">
            <a:extLst>
              <a:ext uri="{FF2B5EF4-FFF2-40B4-BE49-F238E27FC236}">
                <a16:creationId xmlns:a16="http://schemas.microsoft.com/office/drawing/2014/main" id="{51111F31-87D3-4336-B677-12C731F35A0A}"/>
              </a:ext>
            </a:extLst>
          </p:cNvPr>
          <p:cNvPicPr>
            <a:picLocks/>
          </p:cNvPicPr>
          <p:nvPr userDrawn="1"/>
        </p:nvPicPr>
        <p:blipFill rotWithShape="1">
          <a:blip r:embed="rId3" cstate="screen">
            <a:extLst>
              <a:ext uri="{28A0092B-C50C-407E-A947-70E740481C1C}">
                <a14:useLocalDpi xmlns:a14="http://schemas.microsoft.com/office/drawing/2010/main"/>
              </a:ext>
            </a:extLst>
          </a:blip>
          <a:srcRect t="89946"/>
          <a:stretch/>
        </p:blipFill>
        <p:spPr>
          <a:xfrm>
            <a:off x="5843" y="6168788"/>
            <a:ext cx="12172604" cy="689212"/>
          </a:xfrm>
          <a:prstGeom prst="rect">
            <a:avLst/>
          </a:prstGeom>
          <a:effectLst>
            <a:outerShdw blurRad="88900" dist="38100" dir="16200000" rotWithShape="0">
              <a:prstClr val="black">
                <a:alpha val="15000"/>
              </a:prstClr>
            </a:outerShdw>
          </a:effectLst>
        </p:spPr>
      </p:pic>
      <p:sp>
        <p:nvSpPr>
          <p:cNvPr id="2" name="Title 1"/>
          <p:cNvSpPr>
            <a:spLocks noGrp="1"/>
          </p:cNvSpPr>
          <p:nvPr>
            <p:ph type="ctrTitle" hasCustomPrompt="1"/>
          </p:nvPr>
        </p:nvSpPr>
        <p:spPr>
          <a:xfrm>
            <a:off x="1524000" y="1728428"/>
            <a:ext cx="9144000" cy="1832919"/>
          </a:xfrm>
        </p:spPr>
        <p:txBody>
          <a:bodyPr anchor="b" anchorCtr="1">
            <a:noAutofit/>
          </a:bodyPr>
          <a:lstStyle>
            <a:lvl1pPr algn="ct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1524000" y="4248485"/>
            <a:ext cx="9144000" cy="1137708"/>
          </a:xfrm>
        </p:spPr>
        <p:txBody>
          <a:bodyPr>
            <a:noAutofit/>
          </a:bodyPr>
          <a:lstStyle>
            <a:lvl1pPr marL="0" indent="0" algn="ctr">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198DB7-C1B5-49F6-AC55-1A25027B890C}"/>
              </a:ext>
            </a:extLst>
          </p:cNvPr>
          <p:cNvSpPr/>
          <p:nvPr userDrawn="1"/>
        </p:nvSpPr>
        <p:spPr>
          <a:xfrm>
            <a:off x="5638800" y="378411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C6092C-9916-4F45-AC83-40A526432204}"/>
              </a:ext>
            </a:extLst>
          </p:cNvPr>
          <p:cNvSpPr/>
          <p:nvPr userDrawn="1"/>
        </p:nvSpPr>
        <p:spPr>
          <a:xfrm>
            <a:off x="5694419" y="6168788"/>
            <a:ext cx="803161" cy="689212"/>
          </a:xfrm>
          <a:prstGeom prst="rect">
            <a:avLst/>
          </a:prstGeom>
          <a:solidFill>
            <a:schemeClr val="bg1"/>
          </a:solidFill>
          <a:ln>
            <a:noFill/>
          </a:ln>
          <a:effectLst>
            <a:innerShdw blurRad="1143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58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872973"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5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754880"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985000" y="3018774"/>
            <a:ext cx="4754880" cy="3118501"/>
          </a:xfrm>
          <a:solidFill>
            <a:schemeClr val="bg1">
              <a:lumMod val="95000"/>
            </a:schemeClr>
          </a:solidFill>
        </p:spPr>
        <p:txBody>
          <a:bodyPr/>
          <a:lstStyle/>
          <a:p>
            <a:endParaRPr lang="en-US"/>
          </a:p>
        </p:txBody>
      </p:sp>
    </p:spTree>
    <p:extLst>
      <p:ext uri="{BB962C8B-B14F-4D97-AF65-F5344CB8AC3E}">
        <p14:creationId xmlns:p14="http://schemas.microsoft.com/office/powerpoint/2010/main" val="358522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77764B7-ADAB-412F-A905-60FDDC8A075C}"/>
              </a:ext>
            </a:extLst>
          </p:cNvPr>
          <p:cNvSpPr>
            <a:spLocks noGrp="1"/>
          </p:cNvSpPr>
          <p:nvPr>
            <p:ph type="pic" sz="quarter" idx="14"/>
          </p:nvPr>
        </p:nvSpPr>
        <p:spPr>
          <a:xfrm>
            <a:off x="1050879" y="2"/>
            <a:ext cx="11141122" cy="3002507"/>
          </a:xfrm>
          <a:custGeom>
            <a:avLst/>
            <a:gdLst>
              <a:gd name="connsiteX0" fmla="*/ 0 w 11141122"/>
              <a:gd name="connsiteY0" fmla="*/ 0 h 3002507"/>
              <a:gd name="connsiteX1" fmla="*/ 11141122 w 11141122"/>
              <a:gd name="connsiteY1" fmla="*/ 0 h 3002507"/>
              <a:gd name="connsiteX2" fmla="*/ 11141122 w 11141122"/>
              <a:gd name="connsiteY2" fmla="*/ 3002507 h 3002507"/>
              <a:gd name="connsiteX3" fmla="*/ 5868536 w 11141122"/>
              <a:gd name="connsiteY3" fmla="*/ 3002507 h 3002507"/>
              <a:gd name="connsiteX4" fmla="*/ 5868536 w 11141122"/>
              <a:gd name="connsiteY4" fmla="*/ 2565778 h 3002507"/>
              <a:gd name="connsiteX5" fmla="*/ 491318 w 11141122"/>
              <a:gd name="connsiteY5" fmla="*/ 2565778 h 3002507"/>
              <a:gd name="connsiteX6" fmla="*/ 491318 w 11141122"/>
              <a:gd name="connsiteY6" fmla="*/ 3002507 h 3002507"/>
              <a:gd name="connsiteX7" fmla="*/ 0 w 11141122"/>
              <a:gd name="connsiteY7" fmla="*/ 3002507 h 30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122" h="3002507">
                <a:moveTo>
                  <a:pt x="0" y="0"/>
                </a:moveTo>
                <a:lnTo>
                  <a:pt x="11141122" y="0"/>
                </a:lnTo>
                <a:lnTo>
                  <a:pt x="11141122" y="3002507"/>
                </a:lnTo>
                <a:lnTo>
                  <a:pt x="5868536" y="3002507"/>
                </a:lnTo>
                <a:lnTo>
                  <a:pt x="5868536" y="2565778"/>
                </a:lnTo>
                <a:lnTo>
                  <a:pt x="491318" y="2565778"/>
                </a:lnTo>
                <a:lnTo>
                  <a:pt x="491318" y="3002507"/>
                </a:lnTo>
                <a:lnTo>
                  <a:pt x="0" y="3002507"/>
                </a:lnTo>
                <a:close/>
              </a:path>
            </a:pathLst>
          </a:custGeom>
          <a:noFill/>
        </p:spPr>
        <p:txBody>
          <a:bodyPr wrap="square">
            <a:noAutofit/>
          </a:bodyPr>
          <a:lstStyle/>
          <a:p>
            <a:endParaRPr lang="en-US"/>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2825087"/>
            <a:ext cx="4892581" cy="794760"/>
          </a:xfrm>
        </p:spPr>
        <p:txBody>
          <a:bodyPr anchor="b" anchorCtr="0"/>
          <a:lstStyle>
            <a:lvl1pPr algn="l">
              <a:defRPr sz="2400"/>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94320" y="3893074"/>
            <a:ext cx="4872973" cy="2726090"/>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1542197" y="6766560"/>
            <a:ext cx="5377218"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48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572000" cy="661720"/>
          </a:xfrm>
          <a:solidFill>
            <a:schemeClr val="bg1">
              <a:lumMod val="95000"/>
            </a:schemeClr>
          </a:solidFill>
        </p:spPr>
        <p:txBody>
          <a:bodyPr wrap="square" lIns="182880" tIns="182880" rIns="182880" bIns="18288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00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904898" cy="846386"/>
          </a:xfrm>
          <a:solidFill>
            <a:schemeClr val="bg1">
              <a:lumMod val="95000"/>
            </a:schemeClr>
          </a:solidFill>
        </p:spPr>
        <p:txBody>
          <a:bodyPr wrap="square" lIns="274320" tIns="274320" rIns="274320" bIns="27432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504950" y="3124200"/>
            <a:ext cx="5264150" cy="3403600"/>
          </a:xfrm>
        </p:spPr>
        <p:txBody>
          <a:bodyPr/>
          <a:lstStyle/>
          <a:p>
            <a:endParaRPr lang="en-US"/>
          </a:p>
        </p:txBody>
      </p:sp>
    </p:spTree>
    <p:extLst>
      <p:ext uri="{BB962C8B-B14F-4D97-AF65-F5344CB8AC3E}">
        <p14:creationId xmlns:p14="http://schemas.microsoft.com/office/powerpoint/2010/main" val="209076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1483"/>
            <a:ext cx="12192000" cy="566309"/>
          </a:xfrm>
        </p:spPr>
        <p:txBody>
          <a:bodyPr/>
          <a:lstStyle>
            <a:lvl1pPr>
              <a:defRPr sz="3200">
                <a:latin typeface="Lucida Sans" pitchFamily="34" charset="0"/>
              </a:defRPr>
            </a:lvl1pPr>
          </a:lstStyle>
          <a:p>
            <a:r>
              <a:rPr lang="en-US" dirty="0"/>
              <a:t>Click to edit Master title style</a:t>
            </a:r>
          </a:p>
        </p:txBody>
      </p:sp>
      <p:sp>
        <p:nvSpPr>
          <p:cNvPr id="3" name="Content Placeholder 2"/>
          <p:cNvSpPr>
            <a:spLocks noGrp="1"/>
          </p:cNvSpPr>
          <p:nvPr>
            <p:ph idx="1"/>
          </p:nvPr>
        </p:nvSpPr>
        <p:spPr>
          <a:xfrm>
            <a:off x="871201" y="2287151"/>
            <a:ext cx="10449601" cy="1981397"/>
          </a:xfrm>
        </p:spPr>
        <p:txBody>
          <a:bodyPr lIns="457200" rIns="457200"/>
          <a:lstStyle>
            <a:lvl1pPr marL="459306" indent="-239178">
              <a:lnSpc>
                <a:spcPts val="2933"/>
              </a:lnSpc>
              <a:spcBef>
                <a:spcPts val="800"/>
              </a:spcBef>
              <a:buSzPct val="100000"/>
              <a:buFont typeface="Arial" pitchFamily="34" charset="0"/>
              <a:buChar char="•"/>
              <a:defRPr sz="2667" b="0"/>
            </a:lvl1pPr>
            <a:lvl2pPr marL="679434" indent="-220128">
              <a:spcBef>
                <a:spcPts val="533"/>
              </a:spcBef>
              <a:buSzPct val="75000"/>
              <a:buFont typeface="Lucida Sans" panose="020B0602030504020204" pitchFamily="34" charset="0"/>
              <a:buChar char="–"/>
              <a:defRPr sz="2400"/>
            </a:lvl2pPr>
            <a:lvl3pPr marL="1060423" indent="-292601">
              <a:spcBef>
                <a:spcPts val="533"/>
              </a:spcBef>
              <a:buSzPct val="100000"/>
              <a:buFont typeface="Arial" panose="020B0604020202020204" pitchFamily="34" charset="0"/>
              <a:buChar char="•"/>
              <a:defRPr sz="2133"/>
            </a:lvl3pPr>
            <a:lvl4pPr marL="1219170" indent="-220128">
              <a:spcBef>
                <a:spcPts val="533"/>
              </a:spcBef>
              <a:buSzPct val="100000"/>
              <a:buFont typeface="Lucida Sans" panose="020B0602030504020204" pitchFamily="34" charset="0"/>
              <a:buChar char="–"/>
              <a:defRPr sz="1867"/>
            </a:lvl4pPr>
            <a:lvl5pPr marL="1439297" indent="-220128">
              <a:spcBef>
                <a:spcPts val="533"/>
              </a:spcBef>
              <a:buSzPct val="100000"/>
              <a:buFont typeface="Arial" pitchFamily="34" charset="0"/>
              <a:buChar cha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EFAE00C-E229-4EF1-A7FA-56CBB8F9C5AB}"/>
              </a:ext>
            </a:extLst>
          </p:cNvPr>
          <p:cNvSpPr>
            <a:spLocks noGrp="1" noChangeArrowheads="1"/>
          </p:cNvSpPr>
          <p:nvPr userDrawn="1">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FCBEBE-9857-48E2-A135-22D3E2955517}"/>
              </a:ext>
            </a:extLst>
          </p:cNvPr>
          <p:cNvSpPr>
            <a:spLocks noGrp="1" noChangeArrowheads="1"/>
          </p:cNvSpPr>
          <p:nvPr userDrawn="1">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9B0E26-AA85-4CDE-8439-039C4ECBEA70}"/>
              </a:ext>
            </a:extLst>
          </p:cNvPr>
          <p:cNvSpPr>
            <a:spLocks noGrp="1" noChangeArrowheads="1"/>
          </p:cNvSpPr>
          <p:nvPr userDrawn="1">
            <p:ph type="sldNum" sz="quarter" idx="12"/>
          </p:nvPr>
        </p:nvSpPr>
        <p:spPr>
          <a:ln/>
        </p:spPr>
        <p:txBody>
          <a:bodyPr/>
          <a:lstStyle>
            <a:lvl1pPr>
              <a:defRPr/>
            </a:lvl1pPr>
          </a:lstStyle>
          <a:p>
            <a:pPr>
              <a:defRPr/>
            </a:pPr>
            <a:fld id="{1C78BDE9-B2AA-41C5-A6CF-7BAFD3A5CF07}" type="slidenum">
              <a:rPr lang="en-US" altLang="en-US"/>
              <a:pPr>
                <a:defRPr/>
              </a:pPr>
              <a:t>‹#›</a:t>
            </a:fld>
            <a:endParaRPr lang="en-US" altLang="en-US"/>
          </a:p>
        </p:txBody>
      </p:sp>
    </p:spTree>
    <p:extLst>
      <p:ext uri="{BB962C8B-B14F-4D97-AF65-F5344CB8AC3E}">
        <p14:creationId xmlns:p14="http://schemas.microsoft.com/office/powerpoint/2010/main" val="15393529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chorCtr="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D0655B-5834-474B-BC1F-9C661A5AD1A4}"/>
              </a:ext>
            </a:extLst>
          </p:cNvPr>
          <p:cNvSpPr>
            <a:spLocks noGrp="1"/>
          </p:cNvSpPr>
          <p:nvPr>
            <p:ph type="title" hasCustomPrompt="1"/>
          </p:nvPr>
        </p:nvSpPr>
        <p:spPr>
          <a:xfrm>
            <a:off x="1781174" y="355078"/>
            <a:ext cx="9348789" cy="1272756"/>
          </a:xfrm>
        </p:spPr>
        <p:txBody>
          <a:bodyPr/>
          <a:lstStyle>
            <a:lvl1pP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7" name="Rectangle 6">
            <a:extLst>
              <a:ext uri="{FF2B5EF4-FFF2-40B4-BE49-F238E27FC236}">
                <a16:creationId xmlns:a16="http://schemas.microsoft.com/office/drawing/2014/main" id="{E608DCDB-66C8-44DE-8ED7-83CE364096B0}"/>
              </a:ext>
            </a:extLst>
          </p:cNvPr>
          <p:cNvSpPr/>
          <p:nvPr userDrawn="1"/>
        </p:nvSpPr>
        <p:spPr>
          <a:xfrm>
            <a:off x="5998368" y="185385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21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174" y="3429000"/>
            <a:ext cx="9348788" cy="1543050"/>
          </a:xfrm>
        </p:spPr>
        <p:txBody>
          <a:bodyPr lIns="0" tIns="0" rIns="0" bIns="0"/>
          <a:lstStyle>
            <a:lvl1pPr marL="0" indent="0" algn="ctr">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6">
            <a:extLst>
              <a:ext uri="{FF2B5EF4-FFF2-40B4-BE49-F238E27FC236}">
                <a16:creationId xmlns:a16="http://schemas.microsoft.com/office/drawing/2014/main" id="{719FB596-AD7C-4AED-B155-2E23580F8DEC}"/>
              </a:ext>
            </a:extLst>
          </p:cNvPr>
          <p:cNvSpPr>
            <a:spLocks noGrp="1"/>
          </p:cNvSpPr>
          <p:nvPr>
            <p:ph type="title" hasCustomPrompt="1"/>
          </p:nvPr>
        </p:nvSpPr>
        <p:spPr>
          <a:xfrm>
            <a:off x="1781174" y="1104900"/>
            <a:ext cx="9348789" cy="1697120"/>
          </a:xfrm>
        </p:spPr>
        <p:txBody>
          <a:bodyPr/>
          <a:lstStyle/>
          <a:p>
            <a:r>
              <a:rPr lang="en-US" dirty="0"/>
              <a:t>CLICK TO EDIT MASTER TITLE STYLE</a:t>
            </a:r>
          </a:p>
        </p:txBody>
      </p:sp>
      <p:sp>
        <p:nvSpPr>
          <p:cNvPr id="8" name="Rectangle 7">
            <a:extLst>
              <a:ext uri="{FF2B5EF4-FFF2-40B4-BE49-F238E27FC236}">
                <a16:creationId xmlns:a16="http://schemas.microsoft.com/office/drawing/2014/main" id="{DA064562-184D-4ABA-BCF1-23E6D7615DCD}"/>
              </a:ext>
            </a:extLst>
          </p:cNvPr>
          <p:cNvSpPr/>
          <p:nvPr userDrawn="1"/>
        </p:nvSpPr>
        <p:spPr>
          <a:xfrm>
            <a:off x="5998368" y="305760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9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81175" y="2161522"/>
            <a:ext cx="4589480"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15136" y="2161522"/>
            <a:ext cx="4931387"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hasCustomPrompt="1"/>
          </p:nvPr>
        </p:nvSpPr>
        <p:spPr>
          <a:xfrm>
            <a:off x="1781174" y="355078"/>
            <a:ext cx="9348789" cy="1185623"/>
          </a:xfrm>
        </p:spPr>
        <p:txBody>
          <a:bodyPr/>
          <a:lstStyle/>
          <a:p>
            <a:r>
              <a:rPr lang="en-US" dirty="0"/>
              <a:t>CLICK TO EDIT MASTER TITLE STYLE</a:t>
            </a:r>
          </a:p>
        </p:txBody>
      </p:sp>
      <p:sp>
        <p:nvSpPr>
          <p:cNvPr id="8" name="Rectangle 7">
            <a:extLst>
              <a:ext uri="{FF2B5EF4-FFF2-40B4-BE49-F238E27FC236}">
                <a16:creationId xmlns:a16="http://schemas.microsoft.com/office/drawing/2014/main" id="{18004B13-2F49-410C-8FFA-FF8EE826DAF8}"/>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60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2 columns/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1175" y="1923911"/>
            <a:ext cx="4537075" cy="806904"/>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4" name="Content Placeholder 3"/>
          <p:cNvSpPr>
            <a:spLocks noGrp="1"/>
          </p:cNvSpPr>
          <p:nvPr>
            <p:ph sz="half" idx="2"/>
          </p:nvPr>
        </p:nvSpPr>
        <p:spPr>
          <a:xfrm>
            <a:off x="1781175" y="2944164"/>
            <a:ext cx="4537075" cy="3649357"/>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815138" y="1913026"/>
            <a:ext cx="4561114" cy="817789"/>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6" name="Content Placeholder 5"/>
          <p:cNvSpPr>
            <a:spLocks noGrp="1"/>
          </p:cNvSpPr>
          <p:nvPr>
            <p:ph sz="quarter" idx="4"/>
          </p:nvPr>
        </p:nvSpPr>
        <p:spPr>
          <a:xfrm>
            <a:off x="6815138" y="2945001"/>
            <a:ext cx="4535424" cy="3681539"/>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hasCustomPrompt="1"/>
          </p:nvPr>
        </p:nvSpPr>
        <p:spPr>
          <a:xfrm>
            <a:off x="1781174" y="355078"/>
            <a:ext cx="9348789" cy="1198149"/>
          </a:xfrm>
        </p:spPr>
        <p:txBody>
          <a:bodyPr/>
          <a:lstStyle/>
          <a:p>
            <a:r>
              <a:rPr lang="en-US" dirty="0"/>
              <a:t>CLICK TO EDIT MASTER TITLE STYLE</a:t>
            </a:r>
          </a:p>
        </p:txBody>
      </p:sp>
      <p:sp>
        <p:nvSpPr>
          <p:cNvPr id="14" name="Rectangle 13">
            <a:extLst>
              <a:ext uri="{FF2B5EF4-FFF2-40B4-BE49-F238E27FC236}">
                <a16:creationId xmlns:a16="http://schemas.microsoft.com/office/drawing/2014/main" id="{9BD85F82-FB5E-45F8-AF46-963FBEC3C89E}"/>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78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174" y="355078"/>
            <a:ext cx="9348789" cy="1173471"/>
          </a:xfrm>
        </p:spPr>
        <p:txBody>
          <a:bodyPr/>
          <a:lstStyle/>
          <a:p>
            <a:r>
              <a:rPr lang="en-US" dirty="0"/>
              <a:t>CLICK TO EDIT MASTER TITLE STYLE</a:t>
            </a:r>
          </a:p>
        </p:txBody>
      </p:sp>
      <p:sp>
        <p:nvSpPr>
          <p:cNvPr id="9" name="Rectangle 8">
            <a:extLst>
              <a:ext uri="{FF2B5EF4-FFF2-40B4-BE49-F238E27FC236}">
                <a16:creationId xmlns:a16="http://schemas.microsoft.com/office/drawing/2014/main" id="{26F6C6E0-1904-4EA4-8832-3D5199045240}"/>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80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3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77E9CF-9D63-466A-9A30-3EAA2C01ED9A}"/>
              </a:ext>
            </a:extLst>
          </p:cNvPr>
          <p:cNvSpPr>
            <a:spLocks noGrp="1"/>
          </p:cNvSpPr>
          <p:nvPr>
            <p:ph type="pic" sz="quarter" idx="10"/>
          </p:nvPr>
        </p:nvSpPr>
        <p:spPr>
          <a:xfrm>
            <a:off x="1028700" y="0"/>
            <a:ext cx="11163300" cy="6858000"/>
          </a:xfrm>
        </p:spPr>
        <p:txBody>
          <a:bodyPr/>
          <a:lstStyle/>
          <a:p>
            <a:endParaRPr lang="en-US"/>
          </a:p>
        </p:txBody>
      </p:sp>
    </p:spTree>
    <p:extLst>
      <p:ext uri="{BB962C8B-B14F-4D97-AF65-F5344CB8AC3E}">
        <p14:creationId xmlns:p14="http://schemas.microsoft.com/office/powerpoint/2010/main" val="231126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C9A9F1-4A70-4EE4-881D-E394F5F9FC68}"/>
              </a:ext>
            </a:extLst>
          </p:cNvPr>
          <p:cNvSpPr>
            <a:spLocks noGrp="1"/>
          </p:cNvSpPr>
          <p:nvPr>
            <p:ph type="pic" sz="quarter" idx="14"/>
          </p:nvPr>
        </p:nvSpPr>
        <p:spPr>
          <a:xfrm>
            <a:off x="1779487" y="2281238"/>
            <a:ext cx="3991391" cy="3857625"/>
          </a:xfrm>
          <a:solidFill>
            <a:schemeClr val="tx2">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25F002B8-C24E-459A-BF60-3329F2C395D9}"/>
              </a:ext>
            </a:extLst>
          </p:cNvPr>
          <p:cNvSpPr>
            <a:spLocks noGrp="1"/>
          </p:cNvSpPr>
          <p:nvPr>
            <p:ph type="title" hasCustomPrompt="1"/>
          </p:nvPr>
        </p:nvSpPr>
        <p:spPr>
          <a:xfrm>
            <a:off x="1781174" y="355078"/>
            <a:ext cx="9348789" cy="1187119"/>
          </a:xfrm>
        </p:spPr>
        <p:txBody>
          <a:bodyPr/>
          <a:lstStyle>
            <a:lvl1pPr algn="ctr">
              <a:defRPr/>
            </a:lvl1pPr>
          </a:lstStyle>
          <a:p>
            <a:r>
              <a:rPr lang="en-US" dirty="0"/>
              <a:t>CLICK TO EDIT MASTER TITLE STYLE</a:t>
            </a:r>
          </a:p>
        </p:txBody>
      </p:sp>
      <p:sp>
        <p:nvSpPr>
          <p:cNvPr id="9" name="Content Placeholder 8">
            <a:extLst>
              <a:ext uri="{FF2B5EF4-FFF2-40B4-BE49-F238E27FC236}">
                <a16:creationId xmlns:a16="http://schemas.microsoft.com/office/drawing/2014/main" id="{C3FFDF8C-1F0B-4961-8F1A-EA5E868A599A}"/>
              </a:ext>
            </a:extLst>
          </p:cNvPr>
          <p:cNvSpPr>
            <a:spLocks noGrp="1"/>
          </p:cNvSpPr>
          <p:nvPr>
            <p:ph sz="quarter" idx="13"/>
          </p:nvPr>
        </p:nvSpPr>
        <p:spPr>
          <a:xfrm>
            <a:off x="6096000" y="2281735"/>
            <a:ext cx="5033963" cy="3857625"/>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BC606DA-AEE2-4075-92FE-8A3E75FE8F85}"/>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8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E30C7818-3D84-4FE4-A829-AB1B144CF0B0}"/>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r="91410"/>
          <a:stretch/>
        </p:blipFill>
        <p:spPr>
          <a:xfrm>
            <a:off x="0" y="0"/>
            <a:ext cx="1046273" cy="6858000"/>
          </a:xfrm>
          <a:prstGeom prst="rect">
            <a:avLst/>
          </a:prstGeom>
          <a:effectLst>
            <a:outerShdw blurRad="88900" dist="38100" algn="l" rotWithShape="0">
              <a:prstClr val="black">
                <a:alpha val="15000"/>
              </a:prstClr>
            </a:outerShdw>
          </a:effectLst>
        </p:spPr>
      </p:pic>
      <p:sp>
        <p:nvSpPr>
          <p:cNvPr id="2" name="Title Placeholder 1"/>
          <p:cNvSpPr>
            <a:spLocks noGrp="1"/>
          </p:cNvSpPr>
          <p:nvPr>
            <p:ph type="title"/>
          </p:nvPr>
        </p:nvSpPr>
        <p:spPr>
          <a:xfrm>
            <a:off x="1781174" y="355078"/>
            <a:ext cx="9348789" cy="1272756"/>
          </a:xfrm>
          <a:prstGeom prst="rect">
            <a:avLst/>
          </a:prstGeom>
        </p:spPr>
        <p:txBody>
          <a:bodyPr vert="horz" lIns="0" tIns="0" rIns="0" bIns="0" rtlCol="0" anchor="b" anchorCtr="1">
            <a:noAutofit/>
          </a:bodyPr>
          <a:lstStyle/>
          <a:p>
            <a:r>
              <a:rPr lang="en-US" dirty="0"/>
              <a:t>CLICK TO EDIT MASTER TITLE STYLE</a:t>
            </a:r>
          </a:p>
        </p:txBody>
      </p:sp>
      <p:sp>
        <p:nvSpPr>
          <p:cNvPr id="3" name="Text Placeholder 2"/>
          <p:cNvSpPr>
            <a:spLocks noGrp="1"/>
          </p:cNvSpPr>
          <p:nvPr>
            <p:ph type="body" idx="1"/>
          </p:nvPr>
        </p:nvSpPr>
        <p:spPr>
          <a:xfrm>
            <a:off x="1781174" y="2229633"/>
            <a:ext cx="9348789" cy="1756378"/>
          </a:xfrm>
          <a:prstGeom prst="rect">
            <a:avLst/>
          </a:prstGeom>
        </p:spPr>
        <p:txBody>
          <a:bodyPr vert="horz" lIns="0" tIns="0" rIns="0" bIns="0" rtlCol="0" anchor="t" anchorCtr="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743B4A29-4092-435B-BDA1-D96A6FE70950}"/>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43351" y="5930900"/>
            <a:ext cx="575336" cy="571500"/>
          </a:xfrm>
          <a:prstGeom prst="rect">
            <a:avLst/>
          </a:prstGeom>
        </p:spPr>
      </p:pic>
      <p:sp>
        <p:nvSpPr>
          <p:cNvPr id="10" name="TextBox 9">
            <a:extLst>
              <a:ext uri="{FF2B5EF4-FFF2-40B4-BE49-F238E27FC236}">
                <a16:creationId xmlns:a16="http://schemas.microsoft.com/office/drawing/2014/main" id="{6579E68E-02D9-4963-8B66-3C7E618C0623}"/>
              </a:ext>
            </a:extLst>
          </p:cNvPr>
          <p:cNvSpPr txBox="1"/>
          <p:nvPr userDrawn="1"/>
        </p:nvSpPr>
        <p:spPr>
          <a:xfrm rot="16200000">
            <a:off x="-2303620" y="2665361"/>
            <a:ext cx="5669278" cy="338554"/>
          </a:xfrm>
          <a:prstGeom prst="rect">
            <a:avLst/>
          </a:prstGeom>
          <a:noFill/>
          <a:effectLst/>
        </p:spPr>
        <p:txBody>
          <a:bodyPr wrap="square" rtlCol="0">
            <a:spAutoFit/>
          </a:bodyPr>
          <a:lstStyle/>
          <a:p>
            <a:r>
              <a:rPr lang="en-US" sz="1600" b="0" kern="1500" spc="600" baseline="0" dirty="0">
                <a:solidFill>
                  <a:schemeClr val="tx2">
                    <a:lumMod val="60000"/>
                    <a:lumOff val="40000"/>
                  </a:schemeClr>
                </a:solidFill>
              </a:rPr>
              <a:t>WASHINGTON STATE UNIVERSITY</a:t>
            </a:r>
          </a:p>
        </p:txBody>
      </p:sp>
    </p:spTree>
    <p:extLst>
      <p:ext uri="{BB962C8B-B14F-4D97-AF65-F5344CB8AC3E}">
        <p14:creationId xmlns:p14="http://schemas.microsoft.com/office/powerpoint/2010/main" val="4007026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706" r:id="rId8"/>
    <p:sldLayoutId id="2147483694" r:id="rId9"/>
    <p:sldLayoutId id="2147483703" r:id="rId10"/>
    <p:sldLayoutId id="2147483708" r:id="rId11"/>
    <p:sldLayoutId id="2147483705" r:id="rId12"/>
    <p:sldLayoutId id="2147483704" r:id="rId13"/>
    <p:sldLayoutId id="2147483707" r:id="rId14"/>
    <p:sldLayoutId id="2147483709" r:id="rId15"/>
  </p:sldLayoutIdLst>
  <p:txStyles>
    <p:title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16" userDrawn="1">
          <p15:clr>
            <a:srgbClr val="F26B43"/>
          </p15:clr>
        </p15:guide>
        <p15:guide id="4" pos="669" userDrawn="1">
          <p15:clr>
            <a:srgbClr val="F26B43"/>
          </p15:clr>
        </p15:guide>
        <p15:guide id="5" pos="1122" userDrawn="1">
          <p15:clr>
            <a:srgbClr val="F26B43"/>
          </p15:clr>
        </p15:guide>
        <p15:guide id="6" pos="1575" userDrawn="1">
          <p15:clr>
            <a:srgbClr val="F26B43"/>
          </p15:clr>
        </p15:guide>
        <p15:guide id="7" pos="2028" userDrawn="1">
          <p15:clr>
            <a:srgbClr val="F26B43"/>
          </p15:clr>
        </p15:guide>
        <p15:guide id="8" pos="2481" userDrawn="1">
          <p15:clr>
            <a:srgbClr val="F26B43"/>
          </p15:clr>
        </p15:guide>
        <p15:guide id="9" pos="2934" userDrawn="1">
          <p15:clr>
            <a:srgbClr val="F26B43"/>
          </p15:clr>
        </p15:guide>
        <p15:guide id="10" pos="3387" userDrawn="1">
          <p15:clr>
            <a:srgbClr val="F26B43"/>
          </p15:clr>
        </p15:guide>
        <p15:guide id="11" pos="3840" userDrawn="1">
          <p15:clr>
            <a:srgbClr val="F26B43"/>
          </p15:clr>
        </p15:guide>
        <p15:guide id="12" pos="4293" userDrawn="1">
          <p15:clr>
            <a:srgbClr val="F26B43"/>
          </p15:clr>
        </p15:guide>
        <p15:guide id="13" pos="4746" userDrawn="1">
          <p15:clr>
            <a:srgbClr val="F26B43"/>
          </p15:clr>
        </p15:guide>
        <p15:guide id="14" pos="5199" userDrawn="1">
          <p15:clr>
            <a:srgbClr val="F26B43"/>
          </p15:clr>
        </p15:guide>
        <p15:guide id="15" pos="5652" userDrawn="1">
          <p15:clr>
            <a:srgbClr val="F26B43"/>
          </p15:clr>
        </p15:guide>
        <p15:guide id="16" pos="6105" userDrawn="1">
          <p15:clr>
            <a:srgbClr val="F26B43"/>
          </p15:clr>
        </p15:guide>
        <p15:guide id="17" pos="6558" userDrawn="1">
          <p15:clr>
            <a:srgbClr val="F26B43"/>
          </p15:clr>
        </p15:guide>
        <p15:guide id="18" pos="7011" userDrawn="1">
          <p15:clr>
            <a:srgbClr val="F26B43"/>
          </p15:clr>
        </p15:guide>
        <p15:guide id="19" pos="7464" userDrawn="1">
          <p15:clr>
            <a:srgbClr val="F26B43"/>
          </p15:clr>
        </p15:guide>
        <p15:guide id="20" orient="horz" userDrawn="1">
          <p15:clr>
            <a:srgbClr val="F26B43"/>
          </p15:clr>
        </p15:guide>
        <p15:guide id="21" orient="horz" pos="4320" userDrawn="1">
          <p15:clr>
            <a:srgbClr val="F26B43"/>
          </p15:clr>
        </p15:guide>
        <p15:guide id="22" orient="horz" pos="216" userDrawn="1">
          <p15:clr>
            <a:srgbClr val="F26B43"/>
          </p15:clr>
        </p15:guide>
        <p15:guide id="23" orient="horz" pos="696" userDrawn="1">
          <p15:clr>
            <a:srgbClr val="F26B43"/>
          </p15:clr>
        </p15:guide>
        <p15:guide id="24" orient="horz" pos="1188" userDrawn="1">
          <p15:clr>
            <a:srgbClr val="F26B43"/>
          </p15:clr>
        </p15:guide>
        <p15:guide id="25" orient="horz" pos="1674" userDrawn="1">
          <p15:clr>
            <a:srgbClr val="F26B43"/>
          </p15:clr>
        </p15:guide>
        <p15:guide id="26" orient="horz" pos="2160" userDrawn="1">
          <p15:clr>
            <a:srgbClr val="F26B43"/>
          </p15:clr>
        </p15:guide>
        <p15:guide id="27" orient="horz" pos="2646" userDrawn="1">
          <p15:clr>
            <a:srgbClr val="F26B43"/>
          </p15:clr>
        </p15:guide>
        <p15:guide id="28" orient="horz" pos="3132" userDrawn="1">
          <p15:clr>
            <a:srgbClr val="F26B43"/>
          </p15:clr>
        </p15:guide>
        <p15:guide id="29" orient="horz" pos="3618" userDrawn="1">
          <p15:clr>
            <a:srgbClr val="F26B43"/>
          </p15:clr>
        </p15:guide>
        <p15:guide id="30"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image" Target="../media/image7.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688D0DA6-6106-4274-B47C-E32FBD90128D}"/>
              </a:ext>
            </a:extLst>
          </p:cNvPr>
          <p:cNvCxnSpPr>
            <a:cxnSpLocks/>
          </p:cNvCxnSpPr>
          <p:nvPr/>
        </p:nvCxnSpPr>
        <p:spPr>
          <a:xfrm>
            <a:off x="4167233" y="1860281"/>
            <a:ext cx="11007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BD54ACB-BD58-42F5-9A0C-AD699C70FF2B}"/>
              </a:ext>
            </a:extLst>
          </p:cNvPr>
          <p:cNvCxnSpPr>
            <a:cxnSpLocks/>
          </p:cNvCxnSpPr>
          <p:nvPr/>
        </p:nvCxnSpPr>
        <p:spPr>
          <a:xfrm>
            <a:off x="6974237" y="1862251"/>
            <a:ext cx="9476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8B41B8-2138-70D4-B423-7C09D6582179}"/>
              </a:ext>
            </a:extLst>
          </p:cNvPr>
          <p:cNvCxnSpPr>
            <a:cxnSpLocks/>
            <a:endCxn id="2" idx="1"/>
          </p:cNvCxnSpPr>
          <p:nvPr/>
        </p:nvCxnSpPr>
        <p:spPr>
          <a:xfrm>
            <a:off x="4069592" y="2877611"/>
            <a:ext cx="3510828" cy="585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9E8A5B8-AC33-6DD3-7644-F2E3C1CB1C94}"/>
              </a:ext>
            </a:extLst>
          </p:cNvPr>
          <p:cNvCxnSpPr>
            <a:cxnSpLocks/>
          </p:cNvCxnSpPr>
          <p:nvPr/>
        </p:nvCxnSpPr>
        <p:spPr>
          <a:xfrm>
            <a:off x="6012207" y="4525803"/>
            <a:ext cx="7450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BF3B0BC-40BE-79B7-03A7-F12FB89E778A}"/>
              </a:ext>
            </a:extLst>
          </p:cNvPr>
          <p:cNvCxnSpPr>
            <a:cxnSpLocks/>
          </p:cNvCxnSpPr>
          <p:nvPr/>
        </p:nvCxnSpPr>
        <p:spPr>
          <a:xfrm>
            <a:off x="5331417" y="4525803"/>
            <a:ext cx="662814" cy="5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A7E367-D1A2-4473-F97D-2C965FF74773}"/>
              </a:ext>
            </a:extLst>
          </p:cNvPr>
          <p:cNvCxnSpPr>
            <a:cxnSpLocks/>
          </p:cNvCxnSpPr>
          <p:nvPr/>
        </p:nvCxnSpPr>
        <p:spPr>
          <a:xfrm>
            <a:off x="6974237" y="4517871"/>
            <a:ext cx="7299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C19C4F5-54C1-4C28-BB94-4A571F723F20}"/>
              </a:ext>
            </a:extLst>
          </p:cNvPr>
          <p:cNvCxnSpPr/>
          <p:nvPr/>
        </p:nvCxnSpPr>
        <p:spPr>
          <a:xfrm flipV="1">
            <a:off x="7921903" y="5067459"/>
            <a:ext cx="0" cy="165753"/>
          </a:xfrm>
          <a:prstGeom prst="line">
            <a:avLst/>
          </a:prstGeom>
          <a:noFill/>
          <a:ln w="9525" cap="flat" cmpd="sng" algn="ctr">
            <a:solidFill>
              <a:schemeClr val="tx1"/>
            </a:solidFill>
            <a:prstDash val="solid"/>
          </a:ln>
          <a:effectLst>
            <a:softEdge rad="0"/>
          </a:effectLst>
        </p:spPr>
      </p:cxnSp>
      <p:cxnSp>
        <p:nvCxnSpPr>
          <p:cNvPr id="66" name="Straight Connector 65">
            <a:extLst>
              <a:ext uri="{FF2B5EF4-FFF2-40B4-BE49-F238E27FC236}">
                <a16:creationId xmlns:a16="http://schemas.microsoft.com/office/drawing/2014/main" id="{C77FBCCE-1654-4071-9EDB-0D6FBA862BEB}"/>
              </a:ext>
            </a:extLst>
          </p:cNvPr>
          <p:cNvCxnSpPr>
            <a:cxnSpLocks/>
          </p:cNvCxnSpPr>
          <p:nvPr/>
        </p:nvCxnSpPr>
        <p:spPr>
          <a:xfrm flipV="1">
            <a:off x="4069592" y="5075240"/>
            <a:ext cx="0" cy="194664"/>
          </a:xfrm>
          <a:prstGeom prst="line">
            <a:avLst/>
          </a:prstGeom>
          <a:noFill/>
          <a:ln w="9525" cap="flat" cmpd="sng" algn="ctr">
            <a:solidFill>
              <a:schemeClr val="tx1"/>
            </a:solidFill>
            <a:prstDash val="solid"/>
          </a:ln>
          <a:effectLst>
            <a:softEdge rad="0"/>
          </a:effectLst>
        </p:spPr>
      </p:cxnSp>
      <p:sp>
        <p:nvSpPr>
          <p:cNvPr id="70" name="Title 5">
            <a:extLst>
              <a:ext uri="{FF2B5EF4-FFF2-40B4-BE49-F238E27FC236}">
                <a16:creationId xmlns:a16="http://schemas.microsoft.com/office/drawing/2014/main" id="{B21A4C2A-889D-4159-A66D-B4699E07A580}"/>
              </a:ext>
            </a:extLst>
          </p:cNvPr>
          <p:cNvSpPr txBox="1">
            <a:spLocks/>
          </p:cNvSpPr>
          <p:nvPr/>
        </p:nvSpPr>
        <p:spPr bwMode="black">
          <a:xfrm>
            <a:off x="1846435" y="246882"/>
            <a:ext cx="8499129" cy="369332"/>
          </a:xfrm>
          <a:prstGeom prst="rect">
            <a:avLst/>
          </a:prstGeom>
          <a:noFill/>
          <a:ln>
            <a:noFill/>
          </a:ln>
        </p:spPr>
        <p:txBody>
          <a:bodyPr wrap="square" lIns="457200" rIns="457200" anchor="b" anchorCtr="1">
            <a:spAutoFit/>
          </a:bodyPr>
          <a:lstStyle>
            <a:lvl1pPr algn="ctr" rtl="0" eaLnBrk="0" fontAlgn="base" hangingPunct="0">
              <a:lnSpc>
                <a:spcPct val="90000"/>
              </a:lnSpc>
              <a:spcBef>
                <a:spcPct val="0"/>
              </a:spcBef>
              <a:spcAft>
                <a:spcPct val="0"/>
              </a:spcAft>
              <a:defRPr sz="2400" b="1">
                <a:solidFill>
                  <a:schemeClr val="accent1"/>
                </a:solidFill>
                <a:latin typeface="Lucida Sans" pitchFamily="34" charset="0"/>
                <a:ea typeface="+mj-ea"/>
                <a:cs typeface="+mj-cs"/>
              </a:defRPr>
            </a:lvl1pPr>
            <a:lvl2pPr algn="ctr" rtl="0" eaLnBrk="0" fontAlgn="base" hangingPunct="0">
              <a:lnSpc>
                <a:spcPct val="90000"/>
              </a:lnSpc>
              <a:spcBef>
                <a:spcPct val="0"/>
              </a:spcBef>
              <a:spcAft>
                <a:spcPct val="0"/>
              </a:spcAft>
              <a:defRPr sz="2400" b="1">
                <a:solidFill>
                  <a:schemeClr val="accent1"/>
                </a:solidFill>
                <a:latin typeface="Lucida Sans" pitchFamily="34" charset="0"/>
              </a:defRPr>
            </a:lvl2pPr>
            <a:lvl3pPr algn="ctr" rtl="0" eaLnBrk="0" fontAlgn="base" hangingPunct="0">
              <a:lnSpc>
                <a:spcPct val="90000"/>
              </a:lnSpc>
              <a:spcBef>
                <a:spcPct val="0"/>
              </a:spcBef>
              <a:spcAft>
                <a:spcPct val="0"/>
              </a:spcAft>
              <a:defRPr sz="2400" b="1">
                <a:solidFill>
                  <a:schemeClr val="accent1"/>
                </a:solidFill>
                <a:latin typeface="Lucida Sans" pitchFamily="34" charset="0"/>
              </a:defRPr>
            </a:lvl3pPr>
            <a:lvl4pPr algn="ctr" rtl="0" eaLnBrk="0" fontAlgn="base" hangingPunct="0">
              <a:lnSpc>
                <a:spcPct val="90000"/>
              </a:lnSpc>
              <a:spcBef>
                <a:spcPct val="0"/>
              </a:spcBef>
              <a:spcAft>
                <a:spcPct val="0"/>
              </a:spcAft>
              <a:defRPr sz="2400" b="1">
                <a:solidFill>
                  <a:schemeClr val="accent1"/>
                </a:solidFill>
                <a:latin typeface="Lucida Sans" pitchFamily="34" charset="0"/>
              </a:defRPr>
            </a:lvl4pPr>
            <a:lvl5pPr algn="ctr" rtl="0" eaLnBrk="0" fontAlgn="base" hangingPunct="0">
              <a:lnSpc>
                <a:spcPct val="90000"/>
              </a:lnSpc>
              <a:spcBef>
                <a:spcPct val="0"/>
              </a:spcBef>
              <a:spcAft>
                <a:spcPct val="0"/>
              </a:spcAft>
              <a:defRPr sz="2400" b="1">
                <a:solidFill>
                  <a:schemeClr val="accent1"/>
                </a:solidFill>
                <a:latin typeface="Lucida Sans" pitchFamily="34" charset="0"/>
              </a:defRPr>
            </a:lvl5pPr>
            <a:lvl6pPr marL="457200" algn="l" rtl="0" fontAlgn="base">
              <a:lnSpc>
                <a:spcPct val="90000"/>
              </a:lnSpc>
              <a:spcBef>
                <a:spcPct val="0"/>
              </a:spcBef>
              <a:spcAft>
                <a:spcPct val="0"/>
              </a:spcAft>
              <a:defRPr sz="2800" b="1">
                <a:solidFill>
                  <a:schemeClr val="accent2"/>
                </a:solidFill>
                <a:latin typeface="Arial" charset="0"/>
              </a:defRPr>
            </a:lvl6pPr>
            <a:lvl7pPr marL="914400" algn="l" rtl="0" fontAlgn="base">
              <a:lnSpc>
                <a:spcPct val="90000"/>
              </a:lnSpc>
              <a:spcBef>
                <a:spcPct val="0"/>
              </a:spcBef>
              <a:spcAft>
                <a:spcPct val="0"/>
              </a:spcAft>
              <a:defRPr sz="2800" b="1">
                <a:solidFill>
                  <a:schemeClr val="accent2"/>
                </a:solidFill>
                <a:latin typeface="Arial" charset="0"/>
              </a:defRPr>
            </a:lvl7pPr>
            <a:lvl8pPr marL="1371600" algn="l" rtl="0" fontAlgn="base">
              <a:lnSpc>
                <a:spcPct val="90000"/>
              </a:lnSpc>
              <a:spcBef>
                <a:spcPct val="0"/>
              </a:spcBef>
              <a:spcAft>
                <a:spcPct val="0"/>
              </a:spcAft>
              <a:defRPr sz="2800" b="1">
                <a:solidFill>
                  <a:schemeClr val="accent2"/>
                </a:solidFill>
                <a:latin typeface="Arial" charset="0"/>
              </a:defRPr>
            </a:lvl8pPr>
            <a:lvl9pPr marL="1828800" algn="l" rtl="0" fontAlgn="base">
              <a:lnSpc>
                <a:spcPct val="90000"/>
              </a:lnSpc>
              <a:spcBef>
                <a:spcPct val="0"/>
              </a:spcBef>
              <a:spcAft>
                <a:spcPct val="0"/>
              </a:spcAft>
              <a:defRPr sz="2800" b="1">
                <a:solidFill>
                  <a:schemeClr val="accent2"/>
                </a:solidFill>
                <a:latin typeface="Arial" charset="0"/>
              </a:defRPr>
            </a:lvl9pPr>
          </a:lstStyle>
          <a:p>
            <a:pPr>
              <a:defRPr/>
            </a:pPr>
            <a:r>
              <a:rPr lang="en-US" altLang="en-US" sz="2000" kern="0" dirty="0">
                <a:solidFill>
                  <a:srgbClr val="981E32"/>
                </a:solidFill>
              </a:rPr>
              <a:t>WSU Office of Research Org Chart</a:t>
            </a:r>
          </a:p>
        </p:txBody>
      </p:sp>
      <p:sp>
        <p:nvSpPr>
          <p:cNvPr id="73" name="TextBox 72">
            <a:extLst>
              <a:ext uri="{FF2B5EF4-FFF2-40B4-BE49-F238E27FC236}">
                <a16:creationId xmlns:a16="http://schemas.microsoft.com/office/drawing/2014/main" id="{54C9AEAF-A470-4C02-A08F-41EE02966FBC}"/>
              </a:ext>
            </a:extLst>
          </p:cNvPr>
          <p:cNvSpPr txBox="1"/>
          <p:nvPr/>
        </p:nvSpPr>
        <p:spPr>
          <a:xfrm>
            <a:off x="3413855" y="2399906"/>
            <a:ext cx="988519" cy="1188720"/>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Executive Assistant </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T. Huffman</a:t>
            </a:r>
          </a:p>
        </p:txBody>
      </p:sp>
      <p:cxnSp>
        <p:nvCxnSpPr>
          <p:cNvPr id="74" name="Straight Connector 73">
            <a:extLst>
              <a:ext uri="{FF2B5EF4-FFF2-40B4-BE49-F238E27FC236}">
                <a16:creationId xmlns:a16="http://schemas.microsoft.com/office/drawing/2014/main" id="{E4EDA0D5-4CBB-4874-A02D-2A2699639E44}"/>
              </a:ext>
            </a:extLst>
          </p:cNvPr>
          <p:cNvCxnSpPr/>
          <p:nvPr/>
        </p:nvCxnSpPr>
        <p:spPr>
          <a:xfrm flipH="1" flipV="1">
            <a:off x="6004719" y="2126903"/>
            <a:ext cx="0" cy="2945486"/>
          </a:xfrm>
          <a:prstGeom prst="line">
            <a:avLst/>
          </a:prstGeom>
          <a:noFill/>
          <a:ln w="9525" cap="flat" cmpd="sng" algn="ctr">
            <a:solidFill>
              <a:schemeClr val="tx1"/>
            </a:solidFill>
            <a:prstDash val="solid"/>
          </a:ln>
          <a:effectLst>
            <a:softEdge rad="0"/>
          </a:effectLst>
        </p:spPr>
      </p:cxnSp>
      <p:cxnSp>
        <p:nvCxnSpPr>
          <p:cNvPr id="15370" name="Straight Connector 57">
            <a:extLst>
              <a:ext uri="{FF2B5EF4-FFF2-40B4-BE49-F238E27FC236}">
                <a16:creationId xmlns:a16="http://schemas.microsoft.com/office/drawing/2014/main" id="{2A2FD262-219A-4CF1-AD19-301FAB149634}"/>
              </a:ext>
            </a:extLst>
          </p:cNvPr>
          <p:cNvCxnSpPr>
            <a:cxnSpLocks noChangeShapeType="1"/>
          </p:cNvCxnSpPr>
          <p:nvPr/>
        </p:nvCxnSpPr>
        <p:spPr bwMode="auto">
          <a:xfrm flipV="1">
            <a:off x="5400231" y="5073210"/>
            <a:ext cx="0" cy="17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7" name="Straight Connector 76">
            <a:extLst>
              <a:ext uri="{FF2B5EF4-FFF2-40B4-BE49-F238E27FC236}">
                <a16:creationId xmlns:a16="http://schemas.microsoft.com/office/drawing/2014/main" id="{616A18F0-9DD7-46BC-BB85-C6CCBBBF9CCA}"/>
              </a:ext>
            </a:extLst>
          </p:cNvPr>
          <p:cNvCxnSpPr>
            <a:cxnSpLocks/>
          </p:cNvCxnSpPr>
          <p:nvPr/>
        </p:nvCxnSpPr>
        <p:spPr>
          <a:xfrm flipH="1" flipV="1">
            <a:off x="6684795" y="5066597"/>
            <a:ext cx="1324" cy="182605"/>
          </a:xfrm>
          <a:prstGeom prst="line">
            <a:avLst/>
          </a:prstGeom>
          <a:noFill/>
          <a:ln w="9525" cap="flat" cmpd="sng" algn="ctr">
            <a:solidFill>
              <a:schemeClr val="tx1"/>
            </a:solidFill>
            <a:prstDash val="solid"/>
          </a:ln>
          <a:effectLst>
            <a:softEdge rad="0"/>
          </a:effectLst>
        </p:spPr>
      </p:cxnSp>
      <p:sp>
        <p:nvSpPr>
          <p:cNvPr id="78" name="TextBox 77">
            <a:extLst>
              <a:ext uri="{FF2B5EF4-FFF2-40B4-BE49-F238E27FC236}">
                <a16:creationId xmlns:a16="http://schemas.microsoft.com/office/drawing/2014/main" id="{2A0B9966-B6CB-4ABA-AB11-2D82E8DD0509}"/>
              </a:ext>
            </a:extLst>
          </p:cNvPr>
          <p:cNvSpPr txBox="1"/>
          <p:nvPr/>
        </p:nvSpPr>
        <p:spPr>
          <a:xfrm>
            <a:off x="7678739" y="4356084"/>
            <a:ext cx="1866707" cy="339438"/>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Administrative</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T. Druffel, K. Shelton, </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 Keeton, D. Zinn</a:t>
            </a:r>
          </a:p>
        </p:txBody>
      </p:sp>
      <p:cxnSp>
        <p:nvCxnSpPr>
          <p:cNvPr id="80" name="Straight Connector 79">
            <a:extLst>
              <a:ext uri="{FF2B5EF4-FFF2-40B4-BE49-F238E27FC236}">
                <a16:creationId xmlns:a16="http://schemas.microsoft.com/office/drawing/2014/main" id="{C92F3663-4108-4C5D-B90A-C2751AA3F2DE}"/>
              </a:ext>
            </a:extLst>
          </p:cNvPr>
          <p:cNvCxnSpPr>
            <a:cxnSpLocks/>
          </p:cNvCxnSpPr>
          <p:nvPr/>
        </p:nvCxnSpPr>
        <p:spPr>
          <a:xfrm flipV="1">
            <a:off x="2908502" y="5072389"/>
            <a:ext cx="0" cy="170463"/>
          </a:xfrm>
          <a:prstGeom prst="line">
            <a:avLst/>
          </a:prstGeom>
          <a:noFill/>
          <a:ln w="9525" cap="flat" cmpd="sng" algn="ctr">
            <a:solidFill>
              <a:schemeClr val="tx1"/>
            </a:solidFill>
            <a:prstDash val="solid"/>
          </a:ln>
          <a:effectLst>
            <a:softEdge rad="0"/>
          </a:effectLst>
        </p:spPr>
      </p:cxnSp>
      <p:cxnSp>
        <p:nvCxnSpPr>
          <p:cNvPr id="81" name="Straight Connector 80">
            <a:extLst>
              <a:ext uri="{FF2B5EF4-FFF2-40B4-BE49-F238E27FC236}">
                <a16:creationId xmlns:a16="http://schemas.microsoft.com/office/drawing/2014/main" id="{BCE794AD-C1EB-48D7-BC55-7AAF794B5F78}"/>
              </a:ext>
            </a:extLst>
          </p:cNvPr>
          <p:cNvCxnSpPr>
            <a:cxnSpLocks/>
          </p:cNvCxnSpPr>
          <p:nvPr/>
        </p:nvCxnSpPr>
        <p:spPr>
          <a:xfrm flipV="1">
            <a:off x="9301680" y="5072389"/>
            <a:ext cx="0" cy="648422"/>
          </a:xfrm>
          <a:prstGeom prst="line">
            <a:avLst/>
          </a:prstGeom>
          <a:noFill/>
          <a:ln w="9525" cap="flat" cmpd="sng" algn="ctr">
            <a:solidFill>
              <a:schemeClr val="tx1"/>
            </a:solidFill>
            <a:prstDash val="solid"/>
          </a:ln>
          <a:effectLst>
            <a:softEdge rad="0"/>
          </a:effectLst>
        </p:spPr>
      </p:cxnSp>
      <p:cxnSp>
        <p:nvCxnSpPr>
          <p:cNvPr id="84" name="Straight Connector 83">
            <a:extLst>
              <a:ext uri="{FF2B5EF4-FFF2-40B4-BE49-F238E27FC236}">
                <a16:creationId xmlns:a16="http://schemas.microsoft.com/office/drawing/2014/main" id="{D848920F-B629-43C8-ABCF-2F8C76AE11DE}"/>
              </a:ext>
            </a:extLst>
          </p:cNvPr>
          <p:cNvCxnSpPr>
            <a:cxnSpLocks/>
          </p:cNvCxnSpPr>
          <p:nvPr/>
        </p:nvCxnSpPr>
        <p:spPr>
          <a:xfrm>
            <a:off x="2908502" y="5075240"/>
            <a:ext cx="6393178" cy="1242"/>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sp>
        <p:nvSpPr>
          <p:cNvPr id="88" name="TextBox 87">
            <a:extLst>
              <a:ext uri="{FF2B5EF4-FFF2-40B4-BE49-F238E27FC236}">
                <a16:creationId xmlns:a16="http://schemas.microsoft.com/office/drawing/2014/main" id="{B6B2B15B-F560-456D-8902-4DC2B4439177}"/>
              </a:ext>
            </a:extLst>
          </p:cNvPr>
          <p:cNvSpPr txBox="1"/>
          <p:nvPr/>
        </p:nvSpPr>
        <p:spPr bwMode="auto">
          <a:xfrm>
            <a:off x="4743559" y="1325568"/>
            <a:ext cx="2514600" cy="2281237"/>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31"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Interim Vice President for Research </a:t>
            </a:r>
            <a:br>
              <a:rPr lang="en-US" sz="710" b="1" kern="0" dirty="0">
                <a:solidFill>
                  <a:srgbClr val="000000"/>
                </a:solidFill>
                <a:latin typeface="Arial"/>
                <a:cs typeface="Arial" panose="020B0604020202020204" pitchFamily="34" charset="0"/>
              </a:rPr>
            </a:br>
            <a:r>
              <a:rPr lang="en-US" sz="710" b="1" kern="0" dirty="0">
                <a:solidFill>
                  <a:srgbClr val="000000"/>
                </a:solidFill>
                <a:latin typeface="Arial"/>
                <a:cs typeface="Arial" panose="020B0604020202020204" pitchFamily="34" charset="0"/>
              </a:rPr>
              <a:t>Regents Professor</a:t>
            </a:r>
            <a:br>
              <a:rPr lang="en-US" sz="710" b="1" kern="0" dirty="0">
                <a:solidFill>
                  <a:srgbClr val="000000"/>
                </a:solidFill>
                <a:latin typeface="Arial"/>
                <a:cs typeface="Arial" panose="020B0604020202020204" pitchFamily="34" charset="0"/>
              </a:rPr>
            </a:br>
            <a:r>
              <a:rPr lang="en-US" sz="710" b="1" kern="0" dirty="0">
                <a:solidFill>
                  <a:srgbClr val="000000"/>
                </a:solidFill>
                <a:latin typeface="Arial"/>
                <a:cs typeface="Arial" panose="020B0604020202020204" pitchFamily="34" charset="0"/>
              </a:rPr>
              <a:t>WSU Research Integrity Officer (RIO)</a:t>
            </a:r>
          </a:p>
          <a:p>
            <a:pPr algn="ctr" eaLnBrk="0" fontAlgn="base" hangingPunct="0">
              <a:spcBef>
                <a:spcPct val="0"/>
              </a:spcBef>
              <a:spcAft>
                <a:spcPct val="0"/>
              </a:spcAft>
              <a:defRPr/>
            </a:pPr>
            <a:endParaRPr lang="en-US" sz="30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Dr. Michael P. Wolcott</a:t>
            </a: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Deputy VPR/VCR for Operations </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Dan Nordquist</a:t>
            </a:r>
          </a:p>
        </p:txBody>
      </p:sp>
      <p:sp>
        <p:nvSpPr>
          <p:cNvPr id="90" name="TextBox 89">
            <a:extLst>
              <a:ext uri="{FF2B5EF4-FFF2-40B4-BE49-F238E27FC236}">
                <a16:creationId xmlns:a16="http://schemas.microsoft.com/office/drawing/2014/main" id="{67ADD034-AC5F-473A-9298-A793ECF8446D}"/>
              </a:ext>
            </a:extLst>
          </p:cNvPr>
          <p:cNvSpPr txBox="1"/>
          <p:nvPr/>
        </p:nvSpPr>
        <p:spPr bwMode="auto">
          <a:xfrm>
            <a:off x="6348961" y="3749047"/>
            <a:ext cx="985537" cy="1263168"/>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Director Administrative Services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M. Boyd</a:t>
            </a:r>
          </a:p>
        </p:txBody>
      </p:sp>
      <p:grpSp>
        <p:nvGrpSpPr>
          <p:cNvPr id="15385" name="Group 14">
            <a:extLst>
              <a:ext uri="{FF2B5EF4-FFF2-40B4-BE49-F238E27FC236}">
                <a16:creationId xmlns:a16="http://schemas.microsoft.com/office/drawing/2014/main" id="{205205C2-B2CC-4529-924C-4B6B244301C3}"/>
              </a:ext>
            </a:extLst>
          </p:cNvPr>
          <p:cNvGrpSpPr>
            <a:grpSpLocks/>
          </p:cNvGrpSpPr>
          <p:nvPr/>
        </p:nvGrpSpPr>
        <p:grpSpPr bwMode="auto">
          <a:xfrm>
            <a:off x="3529607" y="5211816"/>
            <a:ext cx="1079974" cy="1462087"/>
            <a:chOff x="2743004" y="4809928"/>
            <a:chExt cx="946675" cy="1906092"/>
          </a:xfrm>
        </p:grpSpPr>
        <p:sp>
          <p:nvSpPr>
            <p:cNvPr id="92" name="TextBox 91">
              <a:extLst>
                <a:ext uri="{FF2B5EF4-FFF2-40B4-BE49-F238E27FC236}">
                  <a16:creationId xmlns:a16="http://schemas.microsoft.com/office/drawing/2014/main" id="{1D58BE88-2B22-4B74-8ED1-0F18CA616AA4}"/>
                </a:ext>
              </a:extLst>
            </p:cNvPr>
            <p:cNvSpPr txBox="1"/>
            <p:nvPr/>
          </p:nvSpPr>
          <p:spPr>
            <a:xfrm>
              <a:off x="2743004" y="4809928"/>
              <a:ext cx="946675" cy="1906092"/>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Research Support and Operations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D. Nordquist</a:t>
              </a: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p:txBody>
        </p:sp>
        <p:pic>
          <p:nvPicPr>
            <p:cNvPr id="15438" name="Picture 12">
              <a:extLst>
                <a:ext uri="{FF2B5EF4-FFF2-40B4-BE49-F238E27FC236}">
                  <a16:creationId xmlns:a16="http://schemas.microsoft.com/office/drawing/2014/main" id="{B6201029-87A3-4585-8863-E3D801FB041E}"/>
                </a:ext>
              </a:extLst>
            </p:cNvPr>
            <p:cNvPicPr>
              <a:picLocks noChangeAspect="1"/>
            </p:cNvPicPr>
            <p:nvPr/>
          </p:nvPicPr>
          <p:blipFill rotWithShape="1">
            <a:blip r:embed="rId3">
              <a:extLst>
                <a:ext uri="{28A0092B-C50C-407E-A947-70E740481C1C}">
                  <a14:useLocalDpi xmlns:a14="http://schemas.microsoft.com/office/drawing/2010/main" val="0"/>
                </a:ext>
              </a:extLst>
            </a:blip>
            <a:srcRect l="11528" r="11419"/>
            <a:stretch/>
          </p:blipFill>
          <p:spPr bwMode="auto">
            <a:xfrm>
              <a:off x="2917452" y="4899964"/>
              <a:ext cx="597775" cy="113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 name="TextBox 93">
            <a:extLst>
              <a:ext uri="{FF2B5EF4-FFF2-40B4-BE49-F238E27FC236}">
                <a16:creationId xmlns:a16="http://schemas.microsoft.com/office/drawing/2014/main" id="{9BDCC2C0-F1DB-49D1-A31B-9B4586D76E26}"/>
              </a:ext>
            </a:extLst>
          </p:cNvPr>
          <p:cNvSpPr txBox="1"/>
          <p:nvPr/>
        </p:nvSpPr>
        <p:spPr bwMode="auto">
          <a:xfrm>
            <a:off x="8724749" y="5204965"/>
            <a:ext cx="1037721" cy="1436734"/>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National Lab Partnerships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J. Male</a:t>
            </a: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p:txBody>
      </p:sp>
      <p:sp>
        <p:nvSpPr>
          <p:cNvPr id="96" name="TextBox 95">
            <a:extLst>
              <a:ext uri="{FF2B5EF4-FFF2-40B4-BE49-F238E27FC236}">
                <a16:creationId xmlns:a16="http://schemas.microsoft.com/office/drawing/2014/main" id="{BC4A3599-9A65-453A-8B9D-003F58CCA6E8}"/>
              </a:ext>
            </a:extLst>
          </p:cNvPr>
          <p:cNvSpPr txBox="1"/>
          <p:nvPr/>
        </p:nvSpPr>
        <p:spPr bwMode="auto">
          <a:xfrm>
            <a:off x="2266397" y="5204965"/>
            <a:ext cx="1048174" cy="1468938"/>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Research Advancement &amp; Partnerships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K. Christen</a:t>
            </a: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p:txBody>
      </p:sp>
      <p:sp>
        <p:nvSpPr>
          <p:cNvPr id="98" name="TextBox 97">
            <a:extLst>
              <a:ext uri="{FF2B5EF4-FFF2-40B4-BE49-F238E27FC236}">
                <a16:creationId xmlns:a16="http://schemas.microsoft.com/office/drawing/2014/main" id="{271EAE03-E820-45AA-A25F-322AAC681744}"/>
              </a:ext>
            </a:extLst>
          </p:cNvPr>
          <p:cNvSpPr txBox="1"/>
          <p:nvPr/>
        </p:nvSpPr>
        <p:spPr bwMode="auto">
          <a:xfrm>
            <a:off x="7397819" y="5211816"/>
            <a:ext cx="1048169" cy="1463040"/>
          </a:xfrm>
          <a:prstGeom prst="roundRect">
            <a:avLst>
              <a:gd name="adj" fmla="val 16667"/>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lIns="0" r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Office of Commercialization</a:t>
            </a: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p:txBody>
      </p:sp>
      <p:sp>
        <p:nvSpPr>
          <p:cNvPr id="103" name="TextBox 102">
            <a:extLst>
              <a:ext uri="{FF2B5EF4-FFF2-40B4-BE49-F238E27FC236}">
                <a16:creationId xmlns:a16="http://schemas.microsoft.com/office/drawing/2014/main" id="{10F4225F-1048-4A67-83D4-B46A931F11B4}"/>
              </a:ext>
            </a:extLst>
          </p:cNvPr>
          <p:cNvSpPr txBox="1"/>
          <p:nvPr/>
        </p:nvSpPr>
        <p:spPr bwMode="auto">
          <a:xfrm>
            <a:off x="4871839" y="5211816"/>
            <a:ext cx="1048171" cy="1463675"/>
          </a:xfrm>
          <a:prstGeom prst="roundRect">
            <a:avLst/>
          </a:prstGeom>
          <a:gradFill flip="none" rotWithShape="1">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tileRect/>
          </a:gradFill>
          <a:ln w="9525" cmpd="sng">
            <a:solidFill>
              <a:srgbClr val="FFFFFF">
                <a:shade val="50000"/>
              </a:srgbClr>
            </a:solidFill>
          </a:ln>
          <a:effectLst>
            <a:outerShdw blurRad="50800" dist="38100" dir="2700000" algn="tl" rotWithShape="0">
              <a:prstClr val="black">
                <a:alpha val="40000"/>
              </a:prstClr>
            </a:outerShdw>
            <a:softEdge rad="0"/>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710"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Research Assurances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M. Kluzik</a:t>
            </a: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563" b="1" kern="0" dirty="0">
                <a:solidFill>
                  <a:srgbClr val="000000"/>
                </a:solidFill>
                <a:latin typeface="Arial"/>
                <a:cs typeface="Arial" panose="020B0604020202020204" pitchFamily="34" charset="0"/>
              </a:rPr>
              <a:t>	</a:t>
            </a: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p:txBody>
      </p:sp>
      <p:grpSp>
        <p:nvGrpSpPr>
          <p:cNvPr id="15396" name="Group 9">
            <a:extLst>
              <a:ext uri="{FF2B5EF4-FFF2-40B4-BE49-F238E27FC236}">
                <a16:creationId xmlns:a16="http://schemas.microsoft.com/office/drawing/2014/main" id="{136690FE-C3FF-4B35-81E7-CA7F99334ADC}"/>
              </a:ext>
            </a:extLst>
          </p:cNvPr>
          <p:cNvGrpSpPr>
            <a:grpSpLocks/>
          </p:cNvGrpSpPr>
          <p:nvPr/>
        </p:nvGrpSpPr>
        <p:grpSpPr bwMode="auto">
          <a:xfrm>
            <a:off x="6165401" y="5204964"/>
            <a:ext cx="1048170" cy="1463675"/>
            <a:chOff x="5476362" y="4814430"/>
            <a:chExt cx="1076670" cy="1912315"/>
          </a:xfrm>
        </p:grpSpPr>
        <p:sp>
          <p:nvSpPr>
            <p:cNvPr id="106" name="TextBox 105">
              <a:extLst>
                <a:ext uri="{FF2B5EF4-FFF2-40B4-BE49-F238E27FC236}">
                  <a16:creationId xmlns:a16="http://schemas.microsoft.com/office/drawing/2014/main" id="{A1598D77-7B90-4CCF-A750-56DD68C87990}"/>
                </a:ext>
              </a:extLst>
            </p:cNvPr>
            <p:cNvSpPr txBox="1"/>
            <p:nvPr/>
          </p:nvSpPr>
          <p:spPr>
            <a:xfrm>
              <a:off x="5476362" y="4814430"/>
              <a:ext cx="1076670" cy="1912315"/>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Campus Veterinarian</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N. Woodford</a:t>
              </a:r>
            </a:p>
            <a:p>
              <a:pPr algn="ctr" eaLnBrk="0" fontAlgn="base" hangingPunct="0">
                <a:spcBef>
                  <a:spcPct val="0"/>
                </a:spcBef>
                <a:spcAft>
                  <a:spcPct val="0"/>
                </a:spcAft>
                <a:defRPr/>
              </a:pPr>
              <a:endParaRPr lang="en-US" sz="563" b="1" kern="0" dirty="0">
                <a:solidFill>
                  <a:srgbClr val="000000"/>
                </a:solidFill>
                <a:latin typeface="Arial"/>
                <a:cs typeface="Arial" panose="020B0604020202020204" pitchFamily="34" charset="0"/>
              </a:endParaRPr>
            </a:p>
          </p:txBody>
        </p:sp>
        <p:pic>
          <p:nvPicPr>
            <p:cNvPr id="15430" name="Picture 26">
              <a:extLst>
                <a:ext uri="{FF2B5EF4-FFF2-40B4-BE49-F238E27FC236}">
                  <a16:creationId xmlns:a16="http://schemas.microsoft.com/office/drawing/2014/main" id="{8398B5A3-8D62-4081-B5C8-CD5548C6DCE1}"/>
                </a:ext>
              </a:extLst>
            </p:cNvPr>
            <p:cNvPicPr>
              <a:picLocks noChangeAspect="1"/>
            </p:cNvPicPr>
            <p:nvPr/>
          </p:nvPicPr>
          <p:blipFill rotWithShape="1">
            <a:blip r:embed="rId4">
              <a:extLst>
                <a:ext uri="{28A0092B-C50C-407E-A947-70E740481C1C}">
                  <a14:useLocalDpi xmlns:a14="http://schemas.microsoft.com/office/drawing/2010/main" val="0"/>
                </a:ext>
              </a:extLst>
            </a:blip>
            <a:srcRect l="8872" r="11801"/>
            <a:stretch/>
          </p:blipFill>
          <p:spPr bwMode="auto">
            <a:xfrm>
              <a:off x="5667602" y="4909117"/>
              <a:ext cx="694780" cy="114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 name="TextBox 1">
            <a:extLst>
              <a:ext uri="{FF2B5EF4-FFF2-40B4-BE49-F238E27FC236}">
                <a16:creationId xmlns:a16="http://schemas.microsoft.com/office/drawing/2014/main" id="{90AF0685-6004-49CA-838A-5391FD829333}"/>
              </a:ext>
            </a:extLst>
          </p:cNvPr>
          <p:cNvSpPr txBox="1">
            <a:spLocks noChangeArrowheads="1"/>
          </p:cNvSpPr>
          <p:nvPr/>
        </p:nvSpPr>
        <p:spPr bwMode="auto">
          <a:xfrm>
            <a:off x="7587016" y="1542933"/>
            <a:ext cx="1821785" cy="638636"/>
          </a:xfrm>
          <a:prstGeom prst="rect">
            <a:avLst/>
          </a:prstGeom>
          <a:gradFill rotWithShape="1">
            <a:gsLst>
              <a:gs pos="0">
                <a:srgbClr val="F8F4E9"/>
              </a:gs>
              <a:gs pos="46930">
                <a:srgbClr val="EFE6CF"/>
              </a:gs>
              <a:gs pos="64999">
                <a:srgbClr val="F3E3D4"/>
              </a:gs>
              <a:gs pos="100000">
                <a:srgbClr val="F3E3D4"/>
              </a:gs>
            </a:gsLst>
            <a:lin ang="5400000" scaled="1"/>
          </a:gradFill>
          <a:ln w="9525">
            <a:solidFill>
              <a:srgbClr val="8E7C31"/>
            </a:solidFill>
            <a:miter lim="800000"/>
            <a:headEnd/>
            <a:tailEnd/>
          </a:ln>
          <a:effectLst>
            <a:outerShdw blurRad="50800" dist="38100" dir="2700000" algn="tl" rotWithShape="0">
              <a:srgbClr val="808080">
                <a:alpha val="39998"/>
              </a:srgbClr>
            </a:outerShdw>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710" b="1" dirty="0">
                <a:solidFill>
                  <a:srgbClr val="5E6A71"/>
                </a:solidFill>
              </a:rPr>
              <a:t>Institutional Animal Care</a:t>
            </a:r>
          </a:p>
          <a:p>
            <a:pPr algn="ctr" eaLnBrk="0" fontAlgn="base" hangingPunct="0">
              <a:spcBef>
                <a:spcPct val="0"/>
              </a:spcBef>
              <a:spcAft>
                <a:spcPct val="0"/>
              </a:spcAft>
              <a:defRPr/>
            </a:pPr>
            <a:r>
              <a:rPr lang="en-US" altLang="en-US" sz="710" b="1" dirty="0">
                <a:solidFill>
                  <a:srgbClr val="5E6A71"/>
                </a:solidFill>
              </a:rPr>
              <a:t>     and Use Committee</a:t>
            </a:r>
          </a:p>
          <a:p>
            <a:pPr algn="ctr" eaLnBrk="0" fontAlgn="base" hangingPunct="0">
              <a:spcBef>
                <a:spcPct val="0"/>
              </a:spcBef>
              <a:spcAft>
                <a:spcPct val="0"/>
              </a:spcAft>
              <a:defRPr/>
            </a:pPr>
            <a:r>
              <a:rPr lang="en-US" altLang="en-US" sz="710" b="1" dirty="0">
                <a:solidFill>
                  <a:srgbClr val="5E6A71"/>
                </a:solidFill>
              </a:rPr>
              <a:t>Institutional Review Board</a:t>
            </a:r>
          </a:p>
          <a:p>
            <a:pPr algn="ctr" eaLnBrk="0" fontAlgn="base" hangingPunct="0">
              <a:spcBef>
                <a:spcPct val="0"/>
              </a:spcBef>
              <a:spcAft>
                <a:spcPct val="0"/>
              </a:spcAft>
              <a:defRPr/>
            </a:pPr>
            <a:r>
              <a:rPr lang="en-US" altLang="en-US" sz="710" b="1" dirty="0">
                <a:solidFill>
                  <a:srgbClr val="5E6A71"/>
                </a:solidFill>
              </a:rPr>
              <a:t>Institutional Biosafety Committee</a:t>
            </a:r>
          </a:p>
          <a:p>
            <a:pPr algn="ctr" eaLnBrk="0" fontAlgn="base" hangingPunct="0">
              <a:spcBef>
                <a:spcPct val="0"/>
              </a:spcBef>
              <a:spcAft>
                <a:spcPct val="0"/>
              </a:spcAft>
              <a:defRPr/>
            </a:pPr>
            <a:r>
              <a:rPr lang="en-US" altLang="en-US" sz="710" b="1" dirty="0">
                <a:solidFill>
                  <a:srgbClr val="5E6A71"/>
                </a:solidFill>
              </a:rPr>
              <a:t>Radiation Safety Committee</a:t>
            </a:r>
          </a:p>
        </p:txBody>
      </p:sp>
      <p:pic>
        <p:nvPicPr>
          <p:cNvPr id="15412" name="Picture 6">
            <a:extLst>
              <a:ext uri="{FF2B5EF4-FFF2-40B4-BE49-F238E27FC236}">
                <a16:creationId xmlns:a16="http://schemas.microsoft.com/office/drawing/2014/main" id="{839BCDA7-3014-45C6-8D27-EE85950BE0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1287" y="3781288"/>
            <a:ext cx="5064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1">
            <a:extLst>
              <a:ext uri="{FF2B5EF4-FFF2-40B4-BE49-F238E27FC236}">
                <a16:creationId xmlns:a16="http://schemas.microsoft.com/office/drawing/2014/main" id="{33ADA953-AB3C-41DF-80BB-CC2141A5C6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70864" y="2459953"/>
            <a:ext cx="496888"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1">
            <a:extLst>
              <a:ext uri="{FF2B5EF4-FFF2-40B4-BE49-F238E27FC236}">
                <a16:creationId xmlns:a16="http://schemas.microsoft.com/office/drawing/2014/main" id="{7B17635B-EF66-4E86-B32F-9A346C18C90B}"/>
              </a:ext>
            </a:extLst>
          </p:cNvPr>
          <p:cNvSpPr txBox="1">
            <a:spLocks noChangeArrowheads="1"/>
          </p:cNvSpPr>
          <p:nvPr/>
        </p:nvSpPr>
        <p:spPr bwMode="auto">
          <a:xfrm>
            <a:off x="3019295" y="1569945"/>
            <a:ext cx="1383712" cy="580672"/>
          </a:xfrm>
          <a:prstGeom prst="rect">
            <a:avLst/>
          </a:prstGeom>
          <a:gradFill rotWithShape="1">
            <a:gsLst>
              <a:gs pos="0">
                <a:srgbClr val="F8F4E9"/>
              </a:gs>
              <a:gs pos="46930">
                <a:srgbClr val="EFE6CF"/>
              </a:gs>
              <a:gs pos="64999">
                <a:srgbClr val="F3E3D4"/>
              </a:gs>
              <a:gs pos="100000">
                <a:srgbClr val="F3E3D4"/>
              </a:gs>
            </a:gsLst>
            <a:lin ang="5400000" scaled="1"/>
          </a:gradFill>
          <a:ln w="9525">
            <a:solidFill>
              <a:srgbClr val="8E7C31"/>
            </a:solidFill>
            <a:miter lim="800000"/>
            <a:headEnd/>
            <a:tailEnd/>
          </a:ln>
          <a:effectLst>
            <a:outerShdw blurRad="50800" dist="38100" dir="2700000" algn="tl" rotWithShape="0">
              <a:srgbClr val="808080">
                <a:alpha val="39998"/>
              </a:srgbClr>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710" b="1" dirty="0">
                <a:solidFill>
                  <a:srgbClr val="5E6A71"/>
                </a:solidFill>
              </a:rPr>
              <a:t>Office of Research Integrity</a:t>
            </a:r>
          </a:p>
          <a:p>
            <a:pPr algn="ctr" eaLnBrk="0" fontAlgn="base" hangingPunct="0">
              <a:spcBef>
                <a:spcPts val="400"/>
              </a:spcBef>
              <a:spcAft>
                <a:spcPct val="0"/>
              </a:spcAft>
              <a:defRPr/>
            </a:pPr>
            <a:r>
              <a:rPr lang="en-US" altLang="en-US" sz="710" b="1" dirty="0">
                <a:solidFill>
                  <a:srgbClr val="5E6A71"/>
                </a:solidFill>
              </a:rPr>
              <a:t>L. O’Loughlin (Deputy RIO)</a:t>
            </a:r>
          </a:p>
          <a:p>
            <a:pPr algn="ctr" eaLnBrk="0" fontAlgn="base" hangingPunct="0">
              <a:spcBef>
                <a:spcPct val="0"/>
              </a:spcBef>
              <a:spcAft>
                <a:spcPct val="0"/>
              </a:spcAft>
              <a:defRPr/>
            </a:pPr>
            <a:r>
              <a:rPr lang="en-US" altLang="en-US" sz="710" b="1" dirty="0">
                <a:solidFill>
                  <a:srgbClr val="5E6A71"/>
                </a:solidFill>
              </a:rPr>
              <a:t>E. Vander Zanden</a:t>
            </a:r>
          </a:p>
          <a:p>
            <a:pPr algn="ctr" eaLnBrk="0" fontAlgn="base" hangingPunct="0">
              <a:spcBef>
                <a:spcPct val="0"/>
              </a:spcBef>
              <a:spcAft>
                <a:spcPct val="0"/>
              </a:spcAft>
              <a:defRPr/>
            </a:pPr>
            <a:r>
              <a:rPr lang="en-US" altLang="en-US" sz="710" b="1" dirty="0">
                <a:solidFill>
                  <a:srgbClr val="5E6A71"/>
                </a:solidFill>
              </a:rPr>
              <a:t>J. Smith-Kaprosy (AG)</a:t>
            </a:r>
          </a:p>
        </p:txBody>
      </p:sp>
      <p:sp>
        <p:nvSpPr>
          <p:cNvPr id="72" name="TextBox 71">
            <a:extLst>
              <a:ext uri="{FF2B5EF4-FFF2-40B4-BE49-F238E27FC236}">
                <a16:creationId xmlns:a16="http://schemas.microsoft.com/office/drawing/2014/main" id="{20C50638-2B05-4957-A2F0-CB2B4157B1E6}"/>
              </a:ext>
            </a:extLst>
          </p:cNvPr>
          <p:cNvSpPr txBox="1"/>
          <p:nvPr/>
        </p:nvSpPr>
        <p:spPr>
          <a:xfrm>
            <a:off x="3763517" y="4119899"/>
            <a:ext cx="1866707" cy="795944"/>
          </a:xfrm>
          <a:prstGeom prst="roundRect">
            <a:avLst/>
          </a:prstGeom>
          <a:gradFill>
            <a:gsLst>
              <a:gs pos="0">
                <a:srgbClr val="FFFFFF"/>
              </a:gs>
              <a:gs pos="74000">
                <a:srgbClr val="DBCEAC">
                  <a:lumMod val="60000"/>
                  <a:lumOff val="40000"/>
                </a:srgbClr>
              </a:gs>
              <a:gs pos="83000">
                <a:srgbClr val="DBCEAC">
                  <a:lumMod val="60000"/>
                  <a:lumOff val="40000"/>
                </a:srgbClr>
              </a:gs>
              <a:gs pos="100000">
                <a:srgbClr val="DBCEAC">
                  <a:lumMod val="60000"/>
                  <a:lumOff val="40000"/>
                </a:srgbClr>
              </a:gs>
            </a:gsLst>
            <a:lin ang="5400000" scaled="1"/>
          </a:gradFill>
          <a:ln w="9525" cmpd="sng">
            <a:solidFill>
              <a:srgbClr val="FFFFFF">
                <a:shade val="50000"/>
              </a:srgbClr>
            </a:solidFill>
          </a:ln>
          <a:effectLst>
            <a:outerShdw blurRad="50800" dist="38100" dir="2700000" algn="tl" rotWithShape="0">
              <a:prstClr val="black">
                <a:alpha val="40000"/>
              </a:prstClr>
            </a:outerShdw>
            <a:softEdge rad="0"/>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Faculty Fellows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A. Boyd (CAS)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A. Cousins (SBS)</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J. Dasgupta (Math)</a:t>
            </a:r>
          </a:p>
          <a:p>
            <a:pPr algn="ctr" eaLnBrk="0" fontAlgn="base" hangingPunct="0">
              <a:spcBef>
                <a:spcPct val="0"/>
              </a:spcBef>
              <a:spcAft>
                <a:spcPct val="0"/>
              </a:spcAft>
              <a:defRPr/>
            </a:pPr>
            <a:r>
              <a:rPr lang="en-US" sz="710" b="1" kern="0" dirty="0">
                <a:solidFill>
                  <a:srgbClr val="000000"/>
                </a:solidFill>
                <a:latin typeface="Arial"/>
                <a:cs typeface="Arial" panose="020B0604020202020204" pitchFamily="34" charset="0"/>
              </a:rPr>
              <a:t>B. French (COE)</a:t>
            </a:r>
          </a:p>
          <a:p>
            <a:pPr algn="ctr" eaLnBrk="0" fontAlgn="base" hangingPunct="0">
              <a:spcBef>
                <a:spcPct val="0"/>
              </a:spcBef>
              <a:spcAft>
                <a:spcPct val="0"/>
              </a:spcAft>
              <a:defRPr/>
            </a:pPr>
            <a:endParaRPr lang="en-US" sz="563" kern="0" dirty="0">
              <a:solidFill>
                <a:srgbClr val="000000"/>
              </a:solidFill>
              <a:latin typeface="Arial"/>
              <a:cs typeface="Arial" panose="020B0604020202020204" pitchFamily="34" charset="0"/>
            </a:endParaRPr>
          </a:p>
        </p:txBody>
      </p:sp>
      <p:pic>
        <p:nvPicPr>
          <p:cNvPr id="48" name="Picture 47" descr="A person with long hair smiling&#10;&#10;Description automatically generated with low confidence">
            <a:extLst>
              <a:ext uri="{FF2B5EF4-FFF2-40B4-BE49-F238E27FC236}">
                <a16:creationId xmlns:a16="http://schemas.microsoft.com/office/drawing/2014/main" id="{390DFCCE-EDD3-4C06-93B7-574119EB3E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1119" y="5274762"/>
            <a:ext cx="687066" cy="892097"/>
          </a:xfrm>
          <a:prstGeom prst="rect">
            <a:avLst/>
          </a:prstGeom>
        </p:spPr>
      </p:pic>
      <p:pic>
        <p:nvPicPr>
          <p:cNvPr id="3" name="Picture 2" descr="A picture containing person, person, suit, posing&#10;&#10;Description automatically generated">
            <a:extLst>
              <a:ext uri="{FF2B5EF4-FFF2-40B4-BE49-F238E27FC236}">
                <a16:creationId xmlns:a16="http://schemas.microsoft.com/office/drawing/2014/main" id="{1D288D75-4DAE-08F1-EA85-4400D8F08804}"/>
              </a:ext>
            </a:extLst>
          </p:cNvPr>
          <p:cNvPicPr>
            <a:picLocks noChangeAspect="1"/>
          </p:cNvPicPr>
          <p:nvPr/>
        </p:nvPicPr>
        <p:blipFill rotWithShape="1">
          <a:blip r:embed="rId8">
            <a:extLst>
              <a:ext uri="{28A0092B-C50C-407E-A947-70E740481C1C}">
                <a14:useLocalDpi xmlns:a14="http://schemas.microsoft.com/office/drawing/2010/main" val="0"/>
              </a:ext>
            </a:extLst>
          </a:blip>
          <a:srcRect l="18469" r="18695"/>
          <a:stretch/>
        </p:blipFill>
        <p:spPr>
          <a:xfrm>
            <a:off x="8905414" y="5280937"/>
            <a:ext cx="676389" cy="872250"/>
          </a:xfrm>
          <a:prstGeom prst="rect">
            <a:avLst/>
          </a:prstGeom>
        </p:spPr>
      </p:pic>
      <p:sp>
        <p:nvSpPr>
          <p:cNvPr id="2" name="TextBox 1">
            <a:extLst>
              <a:ext uri="{FF2B5EF4-FFF2-40B4-BE49-F238E27FC236}">
                <a16:creationId xmlns:a16="http://schemas.microsoft.com/office/drawing/2014/main" id="{0F48B1A1-FD42-85A4-6058-F3840CD04F89}"/>
              </a:ext>
            </a:extLst>
          </p:cNvPr>
          <p:cNvSpPr txBox="1">
            <a:spLocks noChangeArrowheads="1"/>
          </p:cNvSpPr>
          <p:nvPr/>
        </p:nvSpPr>
        <p:spPr bwMode="auto">
          <a:xfrm>
            <a:off x="7580420" y="2591174"/>
            <a:ext cx="1805804" cy="689932"/>
          </a:xfrm>
          <a:prstGeom prst="rect">
            <a:avLst/>
          </a:prstGeom>
          <a:gradFill rotWithShape="1">
            <a:gsLst>
              <a:gs pos="0">
                <a:srgbClr val="F8F4E9"/>
              </a:gs>
              <a:gs pos="46930">
                <a:srgbClr val="EFE6CF"/>
              </a:gs>
              <a:gs pos="64999">
                <a:srgbClr val="F3E3D4"/>
              </a:gs>
              <a:gs pos="100000">
                <a:srgbClr val="F3E3D4"/>
              </a:gs>
            </a:gsLst>
            <a:lin ang="5400000" scaled="1"/>
          </a:gradFill>
          <a:ln w="9525">
            <a:solidFill>
              <a:srgbClr val="8E7C31"/>
            </a:solidFill>
            <a:miter lim="800000"/>
            <a:headEnd/>
            <a:tailEnd/>
          </a:ln>
          <a:effectLst>
            <a:outerShdw blurRad="50800" dist="38100" dir="2700000" algn="tl" rotWithShape="0">
              <a:srgbClr val="808080">
                <a:alpha val="39998"/>
              </a:srgbClr>
            </a:outerShdw>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710" b="1" dirty="0">
                <a:solidFill>
                  <a:srgbClr val="5E6A71"/>
                </a:solidFill>
              </a:rPr>
              <a:t>Communications</a:t>
            </a:r>
          </a:p>
          <a:p>
            <a:pPr algn="ctr" eaLnBrk="0" fontAlgn="base" hangingPunct="0">
              <a:spcBef>
                <a:spcPts val="400"/>
              </a:spcBef>
              <a:spcAft>
                <a:spcPct val="0"/>
              </a:spcAft>
              <a:defRPr/>
            </a:pPr>
            <a:r>
              <a:rPr lang="en-US" altLang="en-US" sz="710" b="1" dirty="0">
                <a:solidFill>
                  <a:srgbClr val="5E6A71"/>
                </a:solidFill>
              </a:rPr>
              <a:t>K. Christen</a:t>
            </a:r>
          </a:p>
          <a:p>
            <a:pPr algn="ctr" eaLnBrk="0" fontAlgn="base" hangingPunct="0">
              <a:spcBef>
                <a:spcPct val="0"/>
              </a:spcBef>
              <a:spcAft>
                <a:spcPct val="0"/>
              </a:spcAft>
              <a:defRPr/>
            </a:pPr>
            <a:r>
              <a:rPr lang="en-US" altLang="en-US" sz="710" b="1" dirty="0">
                <a:solidFill>
                  <a:srgbClr val="5E6A71"/>
                </a:solidFill>
              </a:rPr>
              <a:t>K. Hunt </a:t>
            </a:r>
          </a:p>
          <a:p>
            <a:pPr algn="ctr" eaLnBrk="0" fontAlgn="base" hangingPunct="0">
              <a:spcBef>
                <a:spcPct val="0"/>
              </a:spcBef>
              <a:spcAft>
                <a:spcPct val="0"/>
              </a:spcAft>
              <a:defRPr/>
            </a:pPr>
            <a:r>
              <a:rPr lang="en-US" altLang="en-US" sz="710" b="1" dirty="0">
                <a:solidFill>
                  <a:srgbClr val="5E6A71"/>
                </a:solidFill>
              </a:rPr>
              <a:t>T. DeVries</a:t>
            </a:r>
          </a:p>
          <a:p>
            <a:pPr algn="ctr" eaLnBrk="0" fontAlgn="base" hangingPunct="0">
              <a:spcBef>
                <a:spcPct val="0"/>
              </a:spcBef>
              <a:spcAft>
                <a:spcPct val="0"/>
              </a:spcAft>
              <a:defRPr/>
            </a:pPr>
            <a:r>
              <a:rPr lang="en-US" altLang="en-US" sz="710" b="1" dirty="0">
                <a:solidFill>
                  <a:srgbClr val="5E6A71"/>
                </a:solidFill>
              </a:rPr>
              <a:t>G. Thatcher</a:t>
            </a:r>
          </a:p>
        </p:txBody>
      </p:sp>
      <p:pic>
        <p:nvPicPr>
          <p:cNvPr id="4" name="Picture 3" descr="A logo of a cat&#10;&#10;Description automatically generated">
            <a:extLst>
              <a:ext uri="{FF2B5EF4-FFF2-40B4-BE49-F238E27FC236}">
                <a16:creationId xmlns:a16="http://schemas.microsoft.com/office/drawing/2014/main" id="{9E637A96-E5AC-7D4A-CA9C-3581F09719A2}"/>
              </a:ext>
            </a:extLst>
          </p:cNvPr>
          <p:cNvPicPr>
            <a:picLocks noChangeAspect="1"/>
          </p:cNvPicPr>
          <p:nvPr/>
        </p:nvPicPr>
        <p:blipFill>
          <a:blip r:embed="rId9">
            <a:alphaModFix amt="20000"/>
            <a:extLst>
              <a:ext uri="{BEBA8EAE-BF5A-486C-A8C5-ECC9F3942E4B}">
                <a14:imgProps xmlns:a14="http://schemas.microsoft.com/office/drawing/2010/main">
                  <a14:imgLayer r:embed="rId10">
                    <a14:imgEffect>
                      <a14:backgroundRemoval t="4110" b="96347" l="10000" r="96957">
                        <a14:foregroundMark x1="58261" y1="37900" x2="58261" y2="37900"/>
                        <a14:foregroundMark x1="63043" y1="4566" x2="63043" y2="4566"/>
                        <a14:foregroundMark x1="93478" y1="14155" x2="93478" y2="14155"/>
                        <a14:foregroundMark x1="96957" y1="24658" x2="96957" y2="24658"/>
                        <a14:foregroundMark x1="84348" y1="73973" x2="84348" y2="73973"/>
                        <a14:foregroundMark x1="67826" y1="96347" x2="67826" y2="96347"/>
                        <a14:foregroundMark x1="52609" y1="95434" x2="52609" y2="95434"/>
                        <a14:foregroundMark x1="46087" y1="69406" x2="46087" y2="69406"/>
                        <a14:backgroundMark x1="62174" y1="3653" x2="62174" y2="3653"/>
                        <a14:backgroundMark x1="93043" y1="13242" x2="93043" y2="13242"/>
                        <a14:backgroundMark x1="93913" y1="13242" x2="93913" y2="13242"/>
                        <a14:backgroundMark x1="97391" y1="24658" x2="97391" y2="24658"/>
                      </a14:backgroundRemoval>
                    </a14:imgEffect>
                  </a14:imgLayer>
                </a14:imgProps>
              </a:ext>
            </a:extLst>
          </a:blip>
          <a:stretch>
            <a:fillRect/>
          </a:stretch>
        </p:blipFill>
        <p:spPr>
          <a:xfrm>
            <a:off x="7486161" y="5335785"/>
            <a:ext cx="871484" cy="829804"/>
          </a:xfrm>
          <a:prstGeom prst="rect">
            <a:avLst/>
          </a:prstGeom>
        </p:spPr>
      </p:pic>
      <p:sp>
        <p:nvSpPr>
          <p:cNvPr id="12" name="TextBox 11">
            <a:extLst>
              <a:ext uri="{FF2B5EF4-FFF2-40B4-BE49-F238E27FC236}">
                <a16:creationId xmlns:a16="http://schemas.microsoft.com/office/drawing/2014/main" id="{9D0D13BC-C24A-A912-DFFB-FE86107457BA}"/>
              </a:ext>
            </a:extLst>
          </p:cNvPr>
          <p:cNvSpPr txBox="1"/>
          <p:nvPr/>
        </p:nvSpPr>
        <p:spPr>
          <a:xfrm>
            <a:off x="7457471" y="5450416"/>
            <a:ext cx="988517" cy="984885"/>
          </a:xfrm>
          <a:prstGeom prst="rect">
            <a:avLst/>
          </a:prstGeom>
          <a:noFill/>
        </p:spPr>
        <p:txBody>
          <a:bodyPr wrap="square" rtlCol="0">
            <a:spAutoFit/>
          </a:bodyPr>
          <a:lstStyle/>
          <a:p>
            <a:pPr algn="ctr"/>
            <a:r>
              <a:rPr lang="en-US" sz="800" b="1" kern="0" dirty="0">
                <a:solidFill>
                  <a:srgbClr val="000000"/>
                </a:solidFill>
                <a:latin typeface="Arial"/>
                <a:cs typeface="Arial" panose="020B0604020202020204" pitchFamily="34" charset="0"/>
              </a:rPr>
              <a:t>Vice President for Research and the Deputy VPR of Operations</a:t>
            </a:r>
          </a:p>
          <a:p>
            <a:pPr algn="ctr"/>
            <a:endParaRPr lang="en-US" dirty="0"/>
          </a:p>
        </p:txBody>
      </p:sp>
      <p:pic>
        <p:nvPicPr>
          <p:cNvPr id="21" name="Picture 20">
            <a:extLst>
              <a:ext uri="{FF2B5EF4-FFF2-40B4-BE49-F238E27FC236}">
                <a16:creationId xmlns:a16="http://schemas.microsoft.com/office/drawing/2014/main" id="{1DD44A22-A4AD-E2F0-CE14-C6E16025B46A}"/>
              </a:ext>
            </a:extLst>
          </p:cNvPr>
          <p:cNvPicPr>
            <a:picLocks noChangeAspect="1"/>
          </p:cNvPicPr>
          <p:nvPr/>
        </p:nvPicPr>
        <p:blipFill rotWithShape="1">
          <a:blip r:embed="rId11"/>
          <a:srcRect l="23695" t="20394" r="23789" b="26768"/>
          <a:stretch/>
        </p:blipFill>
        <p:spPr>
          <a:xfrm>
            <a:off x="5058880" y="5269904"/>
            <a:ext cx="682459" cy="874068"/>
          </a:xfrm>
          <a:prstGeom prst="rect">
            <a:avLst/>
          </a:prstGeom>
        </p:spPr>
      </p:pic>
      <p:pic>
        <p:nvPicPr>
          <p:cNvPr id="6" name="Picture 5">
            <a:extLst>
              <a:ext uri="{FF2B5EF4-FFF2-40B4-BE49-F238E27FC236}">
                <a16:creationId xmlns:a16="http://schemas.microsoft.com/office/drawing/2014/main" id="{A898C56E-5D90-8D46-A447-B97793F67EC4}"/>
              </a:ext>
            </a:extLst>
          </p:cNvPr>
          <p:cNvPicPr>
            <a:picLocks noChangeAspect="1"/>
          </p:cNvPicPr>
          <p:nvPr/>
        </p:nvPicPr>
        <p:blipFill rotWithShape="1">
          <a:blip r:embed="rId12"/>
          <a:srcRect l="24995" t="6495" r="11021" b="14492"/>
          <a:stretch/>
        </p:blipFill>
        <p:spPr>
          <a:xfrm>
            <a:off x="5438635" y="1392970"/>
            <a:ext cx="1111191" cy="1291468"/>
          </a:xfrm>
          <a:prstGeom prst="rect">
            <a:avLst/>
          </a:prstGeom>
        </p:spPr>
      </p:pic>
    </p:spTree>
    <p:extLst>
      <p:ext uri="{BB962C8B-B14F-4D97-AF65-F5344CB8AC3E}">
        <p14:creationId xmlns:p14="http://schemas.microsoft.com/office/powerpoint/2010/main" val="2937938480"/>
      </p:ext>
    </p:extLst>
  </p:cSld>
  <p:clrMapOvr>
    <a:masterClrMapping/>
  </p:clrMapOvr>
  <p:transition/>
</p:sld>
</file>

<file path=ppt/theme/theme1.xml><?xml version="1.0" encoding="utf-8"?>
<a:theme xmlns:a="http://schemas.openxmlformats.org/drawingml/2006/main" name="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Arial both">
      <a:majorFont>
        <a:latin typeface="Arial"/>
        <a:ea typeface=""/>
        <a:cs typeface=""/>
      </a:majorFont>
      <a:minorFont>
        <a:latin typeface="Arial"/>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7535</TotalTime>
  <Words>240</Words>
  <Application>Microsoft Office PowerPoint</Application>
  <PresentationFormat>Widescreen</PresentationFormat>
  <Paragraphs>143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Lucida Sans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Boydo, Valerie J</dc:creator>
  <cp:lastModifiedBy>Hecox, K</cp:lastModifiedBy>
  <cp:revision>162</cp:revision>
  <cp:lastPrinted>2023-07-27T23:04:00Z</cp:lastPrinted>
  <dcterms:created xsi:type="dcterms:W3CDTF">2021-07-01T22:58:28Z</dcterms:created>
  <dcterms:modified xsi:type="dcterms:W3CDTF">2024-01-04T16:47:52Z</dcterms:modified>
</cp:coreProperties>
</file>